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aleway"/>
      <p:regular r:id="rId36"/>
      <p:bold r:id="rId37"/>
      <p:italic r:id="rId38"/>
      <p:boldItalic r:id="rId39"/>
    </p:embeddedFont>
    <p:embeddedFont>
      <p:font typeface="Roboto"/>
      <p:regular r:id="rId40"/>
      <p:bold r:id="rId41"/>
      <p:italic r:id="rId42"/>
      <p:boldItalic r:id="rId43"/>
    </p:embeddedFont>
    <p:embeddedFont>
      <p:font typeface="Lato"/>
      <p:regular r:id="rId44"/>
      <p:bold r:id="rId45"/>
      <p:italic r:id="rId46"/>
      <p:boldItalic r:id="rId47"/>
    </p:embeddedFont>
    <p:embeddedFont>
      <p:font typeface="Helvetica Neue"/>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208970E-815E-4D18-9F2D-288FBDE52D01}">
  <a:tblStyle styleId="{1208970E-815E-4D18-9F2D-288FBDE52D0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Lato-regular.fntdata"/><Relationship Id="rId43" Type="http://schemas.openxmlformats.org/officeDocument/2006/relationships/font" Target="fonts/Roboto-boldItalic.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HelveticaNeue-regular.fntdata"/><Relationship Id="rId47" Type="http://schemas.openxmlformats.org/officeDocument/2006/relationships/font" Target="fonts/Lato-boldItalic.fntdata"/><Relationship Id="rId49" Type="http://schemas.openxmlformats.org/officeDocument/2006/relationships/font" Target="fonts/HelveticaNeue-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aleway-bold.fntdata"/><Relationship Id="rId36" Type="http://schemas.openxmlformats.org/officeDocument/2006/relationships/font" Target="fonts/Raleway-regular.fntdata"/><Relationship Id="rId39" Type="http://schemas.openxmlformats.org/officeDocument/2006/relationships/font" Target="fonts/Raleway-boldItalic.fntdata"/><Relationship Id="rId38" Type="http://schemas.openxmlformats.org/officeDocument/2006/relationships/font" Target="fonts/Raleway-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boldItalic.fntdata"/><Relationship Id="rId50" Type="http://schemas.openxmlformats.org/officeDocument/2006/relationships/font" Target="fonts/HelveticaNeue-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5f6f58fad_1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5f6f58fad_1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d5f6f58fad_1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d5f6f58fad_1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trained the DCGAN with the full and shrinked dataset on 50 epochs each, while holding the rest of parameters the same.</a:t>
            </a:r>
            <a:endParaRPr/>
          </a:p>
          <a:p>
            <a:pPr indent="0" lvl="0" marL="0" rtl="0" algn="l">
              <a:spcBef>
                <a:spcPts val="0"/>
              </a:spcBef>
              <a:spcAft>
                <a:spcPts val="0"/>
              </a:spcAft>
              <a:buNone/>
            </a:pPr>
            <a:r>
              <a:rPr lang="en"/>
              <a:t>With the shrinked dataset, the models did a fair job capturing the major attributes. Such as hair color/style, eyes, face contour. However, it has many artifacts such as the distortion of faces. </a:t>
            </a:r>
            <a:endParaRPr/>
          </a:p>
          <a:p>
            <a:pPr indent="0" lvl="0" marL="0" rtl="0" algn="l">
              <a:spcBef>
                <a:spcPts val="0"/>
              </a:spcBef>
              <a:spcAft>
                <a:spcPts val="0"/>
              </a:spcAft>
              <a:buNone/>
            </a:pPr>
            <a:r>
              <a:rPr lang="en"/>
              <a:t>In contrast, using the full dataset, the model not only learns those attributes, but also represents them more accurately and generates less artifacts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5f6f58fad_1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5f6f58fad_1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train the model on the smaller dataset with 100 epochs.</a:t>
            </a:r>
            <a:endParaRPr/>
          </a:p>
          <a:p>
            <a:pPr indent="0" lvl="0" marL="0" rtl="0" algn="l">
              <a:spcBef>
                <a:spcPts val="0"/>
              </a:spcBef>
              <a:spcAft>
                <a:spcPts val="0"/>
              </a:spcAft>
              <a:buNone/>
            </a:pPr>
            <a:r>
              <a:rPr lang="en"/>
              <a:t>We see that, the increasing number of epochs cannot compensate for the effect resulted from the lack of training samples, leading to lower quality of result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5f6f58fad_1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5f6f58fad_1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5f6f58fad_1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5f6f58fad_1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explore to what degree DCGAN learns about these features, we </a:t>
            </a:r>
            <a:r>
              <a:rPr lang="en"/>
              <a:t>manipulate</a:t>
            </a:r>
            <a:r>
              <a:rPr lang="en"/>
              <a:t> the input and observe their corresponding </a:t>
            </a:r>
            <a:r>
              <a:rPr lang="en"/>
              <a:t>synthesis</a:t>
            </a:r>
            <a:r>
              <a:rPr lang="en"/>
              <a:t> images.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063a1b3d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063a1b3d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Using this method, we can observe the impact of input on the result</a:t>
            </a:r>
            <a:r>
              <a:rPr lang="en" sz="1200">
                <a:solidFill>
                  <a:schemeClr val="dk1"/>
                </a:solidFill>
                <a:latin typeface="Times New Roman"/>
                <a:ea typeface="Times New Roman"/>
                <a:cs typeface="Times New Roman"/>
                <a:sym typeface="Times New Roman"/>
              </a:rPr>
              <a:t>. For this random input, scaling the 1st variable changes the face contour of the anime character, making the width of the face shrink as K increases. Scaling the 20th variable seems to impact the face orientation.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063a1b3d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063a1b3d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However, we cannot conclude that there is an explicit mapping between the manipulation of a specific Z variable and its impact on  image attributes. For example, when we use another input, its 1st variable does not the face contour. Instead, 60th variable seems to do that now. </a:t>
            </a:r>
            <a:endParaRPr sz="1000">
              <a:solidFill>
                <a:schemeClr val="dk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 sz="1000">
                <a:solidFill>
                  <a:srgbClr val="1A9988"/>
                </a:solidFill>
                <a:latin typeface="Times New Roman"/>
                <a:ea typeface="Times New Roman"/>
                <a:cs typeface="Times New Roman"/>
                <a:sym typeface="Times New Roman"/>
              </a:rPr>
              <a:t>This effect suggests that DCGAN does not allow specific-control of certain image attributes. However, DCGAN does reveal a potential of learning meaningful attributes and generating images with smoothly transiting features. </a:t>
            </a:r>
            <a:endParaRPr sz="1000">
              <a:solidFill>
                <a:srgbClr val="1A9988"/>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t/>
            </a:r>
            <a:endParaRPr sz="1000">
              <a:solidFill>
                <a:srgbClr val="1A9988"/>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 sz="1000">
                <a:solidFill>
                  <a:srgbClr val="1A9988"/>
                </a:solidFill>
                <a:latin typeface="Times New Roman"/>
                <a:ea typeface="Times New Roman"/>
                <a:cs typeface="Times New Roman"/>
                <a:sym typeface="Times New Roman"/>
              </a:rPr>
              <a:t>##Our results show the limitations of DCGAN that the model cannot explicitly separate the features, adjusting a specific variable in Z representation sometimes lead to changes in multiple attributes and result in a global effect on the synthesized image. </a:t>
            </a:r>
            <a:endParaRPr sz="1000">
              <a:solidFill>
                <a:srgbClr val="1A9988"/>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t/>
            </a:r>
            <a:endParaRPr sz="1000">
              <a:solidFill>
                <a:srgbClr val="1A9988"/>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5f6f58fad_1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d5f6f58fad_1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rgbClr val="1A9988"/>
              </a:buClr>
              <a:buSzPts val="1100"/>
              <a:buFont typeface="Arial"/>
              <a:buNone/>
            </a:pPr>
            <a:r>
              <a:rPr lang="en" sz="1000">
                <a:solidFill>
                  <a:schemeClr val="dk1"/>
                </a:solidFill>
              </a:rPr>
              <a:t>We </a:t>
            </a:r>
            <a:r>
              <a:rPr lang="en" sz="1000">
                <a:solidFill>
                  <a:schemeClr val="dk1"/>
                </a:solidFill>
              </a:rPr>
              <a:t>observed</a:t>
            </a:r>
            <a:r>
              <a:rPr lang="en" sz="1000">
                <a:solidFill>
                  <a:schemeClr val="dk1"/>
                </a:solidFill>
              </a:rPr>
              <a:t> that The loss of generator is still high after many epochs of trainings, and its always oscillating. However, its range of oscillation becomes relatively smaller towards the end of training. This high loss suggests that the </a:t>
            </a:r>
            <a:r>
              <a:rPr lang="en" sz="1000">
                <a:solidFill>
                  <a:schemeClr val="dk1"/>
                </a:solidFill>
              </a:rPr>
              <a:t>generator</a:t>
            </a:r>
            <a:r>
              <a:rPr lang="en" sz="1000">
                <a:solidFill>
                  <a:schemeClr val="dk1"/>
                </a:solidFill>
              </a:rPr>
              <a:t> still lacks of the ability to produce high quality fake images.</a:t>
            </a:r>
            <a:endParaRPr sz="1000">
              <a:solidFill>
                <a:schemeClr val="dk1"/>
              </a:solidFill>
            </a:endParaRPr>
          </a:p>
          <a:p>
            <a:pPr indent="457200" lvl="0" marL="0" rtl="0" algn="l">
              <a:lnSpc>
                <a:spcPct val="115000"/>
              </a:lnSpc>
              <a:spcBef>
                <a:spcPts val="0"/>
              </a:spcBef>
              <a:spcAft>
                <a:spcPts val="0"/>
              </a:spcAft>
              <a:buClr>
                <a:srgbClr val="1A9988"/>
              </a:buClr>
              <a:buSzPts val="1100"/>
              <a:buFont typeface="Arial"/>
              <a:buNone/>
            </a:pPr>
            <a:r>
              <a:t/>
            </a:r>
            <a:endParaRPr sz="1000">
              <a:solidFill>
                <a:schemeClr val="dk1"/>
              </a:solidFill>
            </a:endParaRPr>
          </a:p>
          <a:p>
            <a:pPr indent="457200" lvl="0" marL="0" rtl="0" algn="l">
              <a:lnSpc>
                <a:spcPct val="115000"/>
              </a:lnSpc>
              <a:spcBef>
                <a:spcPts val="0"/>
              </a:spcBef>
              <a:spcAft>
                <a:spcPts val="0"/>
              </a:spcAft>
              <a:buClr>
                <a:srgbClr val="1A9988"/>
              </a:buClr>
              <a:buSzPts val="1100"/>
              <a:buFont typeface="Arial"/>
              <a:buNone/>
            </a:pPr>
            <a:r>
              <a:rPr lang="en" sz="1000">
                <a:solidFill>
                  <a:schemeClr val="dk1"/>
                </a:solidFill>
              </a:rPr>
              <a:t>Next, Minh will talk about the styleGAN, </a:t>
            </a:r>
            <a:r>
              <a:rPr lang="en" sz="1000">
                <a:solidFill>
                  <a:schemeClr val="dk1"/>
                </a:solidFill>
              </a:rPr>
              <a:t>which</a:t>
            </a:r>
            <a:r>
              <a:rPr lang="en" sz="1000">
                <a:solidFill>
                  <a:schemeClr val="dk1"/>
                </a:solidFill>
              </a:rPr>
              <a:t> is a more recent generative model and produces better results on this dataset.</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d12fb5bfe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d12fb5bfe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NVIDIA Style Mixing structure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16122fbc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d16122fbc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Mapping framework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Latent Z vector is processed in the 8 fully connected layer mapping network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Affine Transformation (A) and Adaptive Normalization (AdaIN)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𝐵𝑁(𝑥)=𝛾((𝑥−𝜇(𝑥))/𝜎(𝑥) )+ 𝛽 (batch of images)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𝐼𝑁(𝑥)=𝛾((𝑥_𝑖−𝜇(𝑥_𝑖 ))/𝜎(𝑥_𝑖 ) )+ 𝛽 (one image)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𝐴𝑑𝑎𝐼𝑁(𝑥_𝑖,𝑦)=𝜎(𝑦)((𝑥_𝑖−𝜇(𝑥_𝑖 ))/𝜎(𝑥_𝑖 ) )+𝜇(𝑦), x=input and y=style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𝜇 and 𝜎 are computer per-channel and per sample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Add noise throughout the network (B): localize structures</a:t>
            </a:r>
            <a:endParaRPr>
              <a:solidFill>
                <a:schemeClr val="dk1"/>
              </a:solidFill>
            </a:endParaRPr>
          </a:p>
          <a:p>
            <a:pPr indent="0" lvl="0" marL="0" rtl="0" algn="l">
              <a:spcBef>
                <a:spcPts val="0"/>
              </a:spcBef>
              <a:spcAft>
                <a:spcPts val="0"/>
              </a:spcAft>
              <a:buNone/>
            </a:pPr>
            <a:r>
              <a:rPr lang="en">
                <a:solidFill>
                  <a:schemeClr val="dk1"/>
                </a:solidFill>
              </a:rPr>
              <a:t>Mixing Regularization – at least 2, 𝑧_1  𝑎𝑛𝑑 𝑧_2, into 𝑤_1  𝑎𝑛𝑑𝑤_2 (𝑦_𝑠  𝑎𝑛𝑑 𝑦_𝑏)</a:t>
            </a:r>
            <a:endParaRPr sz="1200">
              <a:solidFill>
                <a:srgbClr val="202124"/>
              </a:solidFill>
              <a:highlight>
                <a:schemeClr val="lt1"/>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59966461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59966461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5f6f58fad_1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5f6f58fad_1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Using our newly trained model to generate 4 original images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It’s interesting that the eyes seem relatively consistent while hair and other features changed more drastically.</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5f6f58fad_1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d5f6f58fad_1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Ψ = weights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d5f6f58fad_1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d5f6f58fad_1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8x8 grid of our training images at genesis and completion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Original model created a 32x32 Grid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5f6f58fad_1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5f6f58fad_1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8x8 grid time lapse of our training progression</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5f6f58fa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d5f6f58fa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Coarse: face shape, pose, hair, mouth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Middle: eyes (opening/closing), eye color,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Fine: color scheme, subtle changes (shading)</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5f6f58fad_1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d5f6f58fad_1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At 0, faces converge to the “mean” face and look the same.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By applying negative scaling to styles, we get the corresponding opposite or “anti-face”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higher values, gender, hair length, coloring are flipped</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d5f6f58fad_1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d5f6f58fad_1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Eyes is only for our dataset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5f6f58fad_1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d5f6f58fad_1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d5f6f58f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d5f6f58f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Animation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d5f6f58fad_1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d5f6f58fad_1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59966461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d59966461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12fb5bfe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12fb5bfe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chemeClr val="dk1"/>
                </a:solidFill>
                <a:latin typeface="Roboto"/>
                <a:ea typeface="Roboto"/>
                <a:cs typeface="Roboto"/>
                <a:sym typeface="Roboto"/>
              </a:rPr>
              <a:t>DCGAN or any </a:t>
            </a:r>
            <a:r>
              <a:rPr lang="en" sz="1200">
                <a:solidFill>
                  <a:schemeClr val="dk1"/>
                </a:solidFill>
                <a:latin typeface="Roboto"/>
                <a:ea typeface="Roboto"/>
                <a:cs typeface="Roboto"/>
                <a:sym typeface="Roboto"/>
              </a:rPr>
              <a:t>GAN in general</a:t>
            </a:r>
            <a:endParaRPr sz="1200">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12fb5bfe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12fb5bfe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12fb5bfe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12fb5bfe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d59966461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d59966461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12fb5bfe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d12fb5bfe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063a1b3d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063a1b3d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02124"/>
                </a:solidFill>
                <a:highlight>
                  <a:schemeClr val="lt1"/>
                </a:highlight>
                <a:latin typeface="Roboto"/>
                <a:ea typeface="Roboto"/>
                <a:cs typeface="Roboto"/>
                <a:sym typeface="Roboto"/>
              </a:rPr>
              <a:t>In DCGAN, Both the generator and the discriminator are neural networks. The generator output is connected directly to the discriminator input. Generally </a:t>
            </a:r>
            <a:r>
              <a:rPr lang="en" sz="1200">
                <a:solidFill>
                  <a:srgbClr val="202124"/>
                </a:solidFill>
                <a:highlight>
                  <a:schemeClr val="lt1"/>
                </a:highlight>
                <a:latin typeface="Roboto"/>
                <a:ea typeface="Roboto"/>
                <a:cs typeface="Roboto"/>
                <a:sym typeface="Roboto"/>
              </a:rPr>
              <a:t>speaking, DCGAN was designed to improve the quality of generation of the original GAN method.</a:t>
            </a:r>
            <a:endParaRPr sz="1200">
              <a:solidFill>
                <a:srgbClr val="262626"/>
              </a:solidFill>
              <a:highlight>
                <a:schemeClr val="lt1"/>
              </a:highlight>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6.gif"/><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drive.google.com/file/d/1eGobvLRpybkmCI_8y1nys2sav5SF6Zrx/view" TargetMode="External"/><Relationship Id="rId4" Type="http://schemas.openxmlformats.org/officeDocument/2006/relationships/image" Target="../media/image2.png"/><Relationship Id="rId5"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drive.google.com/file/d/1k10eX9epgPfZ5VvPiBt5xGVkg6sdPY4r/view" TargetMode="External"/><Relationship Id="rId4"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slide" Target="/ppt/slides/slide27.xml"/><Relationship Id="rId4" Type="http://schemas.openxmlformats.org/officeDocument/2006/relationships/image" Target="../media/image12.png"/><Relationship Id="rId5" Type="http://schemas.openxmlformats.org/officeDocument/2006/relationships/image" Target="../media/image21.png"/><Relationship Id="rId6"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s://developers.google.com/machine-learning/gan/gan_structure" TargetMode="External"/><Relationship Id="rId4" Type="http://schemas.openxmlformats.org/officeDocument/2006/relationships/hyperlink" Target="https://pytorch.org/tutorials/beginner/dcgan_faces_tutorial.html" TargetMode="External"/><Relationship Id="rId5" Type="http://schemas.openxmlformats.org/officeDocument/2006/relationships/hyperlink" Target="https://arxiv.org/abs/1511.0643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hyperlink" Target="https://twitter.com/MichaelFriese10" TargetMode="External"/><Relationship Id="rId5" Type="http://schemas.openxmlformats.org/officeDocument/2006/relationships/hyperlink" Target="https://twitter.com/MichaelFriese1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twitter.com/MichaelFriese10" TargetMode="Externa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311700" y="1887575"/>
            <a:ext cx="8520600" cy="74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800"/>
              <a:t>GAN Versus: Anime Faces</a:t>
            </a:r>
            <a:endParaRPr sz="3800"/>
          </a:p>
        </p:txBody>
      </p:sp>
      <p:sp>
        <p:nvSpPr>
          <p:cNvPr id="87" name="Google Shape;87;p13"/>
          <p:cNvSpPr txBox="1"/>
          <p:nvPr>
            <p:ph idx="1" type="subTitle"/>
          </p:nvPr>
        </p:nvSpPr>
        <p:spPr>
          <a:xfrm>
            <a:off x="311700" y="251757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Chenxi, Minh and Sheng Kai</a:t>
            </a:r>
            <a:endParaRPr/>
          </a:p>
        </p:txBody>
      </p:sp>
      <p:pic>
        <p:nvPicPr>
          <p:cNvPr id="88" name="Google Shape;88;p13"/>
          <p:cNvPicPr preferRelativeResize="0"/>
          <p:nvPr/>
        </p:nvPicPr>
        <p:blipFill>
          <a:blip r:embed="rId3">
            <a:alphaModFix/>
          </a:blip>
          <a:stretch>
            <a:fillRect/>
          </a:stretch>
        </p:blipFill>
        <p:spPr>
          <a:xfrm>
            <a:off x="6464949" y="1472800"/>
            <a:ext cx="2161601" cy="2882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Result and Analysis</a:t>
            </a:r>
            <a:endParaRPr sz="2800">
              <a:solidFill>
                <a:srgbClr val="000000"/>
              </a:solidFill>
            </a:endParaRPr>
          </a:p>
        </p:txBody>
      </p:sp>
      <p:sp>
        <p:nvSpPr>
          <p:cNvPr id="150" name="Google Shape;150;p22"/>
          <p:cNvSpPr txBox="1"/>
          <p:nvPr/>
        </p:nvSpPr>
        <p:spPr>
          <a:xfrm>
            <a:off x="311700" y="1212150"/>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Inter-model comparison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Learned features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Loss of Generator and Discriminator in training</a:t>
            </a:r>
            <a:endParaRPr sz="1800">
              <a:solidFill>
                <a:schemeClr val="dk1"/>
              </a:solidFill>
            </a:endParaRPr>
          </a:p>
          <a:p>
            <a:pPr indent="0" lvl="0" marL="457200" rtl="0" algn="l">
              <a:lnSpc>
                <a:spcPct val="115000"/>
              </a:lnSpc>
              <a:spcBef>
                <a:spcPts val="1200"/>
              </a:spcBef>
              <a:spcAft>
                <a:spcPts val="1200"/>
              </a:spcAft>
              <a:buNone/>
            </a:pPr>
            <a:r>
              <a:t/>
            </a:r>
            <a:endParaRPr sz="1800">
              <a:solidFill>
                <a:srgbClr val="59595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Inter-model Comparison</a:t>
            </a:r>
            <a:endParaRPr sz="2800">
              <a:solidFill>
                <a:srgbClr val="000000"/>
              </a:solidFill>
            </a:endParaRPr>
          </a:p>
        </p:txBody>
      </p:sp>
      <p:pic>
        <p:nvPicPr>
          <p:cNvPr id="156" name="Google Shape;156;p23"/>
          <p:cNvPicPr preferRelativeResize="0"/>
          <p:nvPr/>
        </p:nvPicPr>
        <p:blipFill>
          <a:blip r:embed="rId3">
            <a:alphaModFix/>
          </a:blip>
          <a:stretch>
            <a:fillRect/>
          </a:stretch>
        </p:blipFill>
        <p:spPr>
          <a:xfrm>
            <a:off x="992200" y="1246325"/>
            <a:ext cx="3484575" cy="3472050"/>
          </a:xfrm>
          <a:prstGeom prst="rect">
            <a:avLst/>
          </a:prstGeom>
          <a:noFill/>
          <a:ln>
            <a:noFill/>
          </a:ln>
        </p:spPr>
      </p:pic>
      <p:sp>
        <p:nvSpPr>
          <p:cNvPr id="157" name="Google Shape;157;p23"/>
          <p:cNvSpPr txBox="1"/>
          <p:nvPr/>
        </p:nvSpPr>
        <p:spPr>
          <a:xfrm>
            <a:off x="1421838" y="4587100"/>
            <a:ext cx="262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50 epoch with full dataset </a:t>
            </a:r>
            <a:endParaRPr/>
          </a:p>
        </p:txBody>
      </p:sp>
      <p:sp>
        <p:nvSpPr>
          <p:cNvPr id="158" name="Google Shape;158;p23"/>
          <p:cNvSpPr txBox="1"/>
          <p:nvPr/>
        </p:nvSpPr>
        <p:spPr>
          <a:xfrm>
            <a:off x="5011000" y="4555600"/>
            <a:ext cx="262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50 epoch with shrinked dataset (19000 images)</a:t>
            </a:r>
            <a:endParaRPr/>
          </a:p>
        </p:txBody>
      </p:sp>
      <p:pic>
        <p:nvPicPr>
          <p:cNvPr id="159" name="Google Shape;159;p23"/>
          <p:cNvPicPr preferRelativeResize="0"/>
          <p:nvPr/>
        </p:nvPicPr>
        <p:blipFill>
          <a:blip r:embed="rId4">
            <a:alphaModFix/>
          </a:blip>
          <a:stretch>
            <a:fillRect/>
          </a:stretch>
        </p:blipFill>
        <p:spPr>
          <a:xfrm>
            <a:off x="4624800" y="1246325"/>
            <a:ext cx="3397700" cy="3397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Inter-model Comparison</a:t>
            </a:r>
            <a:endParaRPr sz="2800">
              <a:solidFill>
                <a:srgbClr val="000000"/>
              </a:solidFill>
            </a:endParaRPr>
          </a:p>
        </p:txBody>
      </p:sp>
      <p:sp>
        <p:nvSpPr>
          <p:cNvPr id="165" name="Google Shape;165;p24"/>
          <p:cNvSpPr txBox="1"/>
          <p:nvPr/>
        </p:nvSpPr>
        <p:spPr>
          <a:xfrm>
            <a:off x="311700" y="1212150"/>
            <a:ext cx="85206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chemeClr val="dk1"/>
              </a:solidFill>
            </a:endParaRPr>
          </a:p>
          <a:p>
            <a:pPr indent="0" lvl="0" marL="457200" rtl="0" algn="l">
              <a:lnSpc>
                <a:spcPct val="115000"/>
              </a:lnSpc>
              <a:spcBef>
                <a:spcPts val="1200"/>
              </a:spcBef>
              <a:spcAft>
                <a:spcPts val="1200"/>
              </a:spcAft>
              <a:buNone/>
            </a:pPr>
            <a:r>
              <a:t/>
            </a:r>
            <a:endParaRPr sz="1800">
              <a:solidFill>
                <a:srgbClr val="595959"/>
              </a:solidFill>
            </a:endParaRPr>
          </a:p>
        </p:txBody>
      </p:sp>
      <p:pic>
        <p:nvPicPr>
          <p:cNvPr id="166" name="Google Shape;166;p24"/>
          <p:cNvPicPr preferRelativeResize="0"/>
          <p:nvPr/>
        </p:nvPicPr>
        <p:blipFill>
          <a:blip r:embed="rId3">
            <a:alphaModFix/>
          </a:blip>
          <a:stretch>
            <a:fillRect/>
          </a:stretch>
        </p:blipFill>
        <p:spPr>
          <a:xfrm>
            <a:off x="984400" y="1246325"/>
            <a:ext cx="3492375" cy="3479800"/>
          </a:xfrm>
          <a:prstGeom prst="rect">
            <a:avLst/>
          </a:prstGeom>
          <a:noFill/>
          <a:ln>
            <a:noFill/>
          </a:ln>
        </p:spPr>
      </p:pic>
      <p:sp>
        <p:nvSpPr>
          <p:cNvPr id="167" name="Google Shape;167;p24"/>
          <p:cNvSpPr txBox="1"/>
          <p:nvPr/>
        </p:nvSpPr>
        <p:spPr>
          <a:xfrm>
            <a:off x="1417938" y="4579350"/>
            <a:ext cx="262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50 epoch with full dataset </a:t>
            </a:r>
            <a:endParaRPr/>
          </a:p>
        </p:txBody>
      </p:sp>
      <p:sp>
        <p:nvSpPr>
          <p:cNvPr id="168" name="Google Shape;168;p24"/>
          <p:cNvSpPr txBox="1"/>
          <p:nvPr/>
        </p:nvSpPr>
        <p:spPr>
          <a:xfrm>
            <a:off x="5045813" y="4579350"/>
            <a:ext cx="262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100 epoch with shrinked dataset (19000 images)</a:t>
            </a:r>
            <a:endParaRPr/>
          </a:p>
        </p:txBody>
      </p:sp>
      <p:pic>
        <p:nvPicPr>
          <p:cNvPr id="169" name="Google Shape;169;p24"/>
          <p:cNvPicPr preferRelativeResize="0"/>
          <p:nvPr/>
        </p:nvPicPr>
        <p:blipFill>
          <a:blip r:embed="rId4">
            <a:alphaModFix/>
          </a:blip>
          <a:stretch>
            <a:fillRect/>
          </a:stretch>
        </p:blipFill>
        <p:spPr>
          <a:xfrm>
            <a:off x="4653850" y="1246325"/>
            <a:ext cx="3409224" cy="34092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Features Learned from DCGAN</a:t>
            </a:r>
            <a:endParaRPr sz="2800">
              <a:solidFill>
                <a:srgbClr val="000000"/>
              </a:solidFill>
            </a:endParaRPr>
          </a:p>
        </p:txBody>
      </p:sp>
      <p:sp>
        <p:nvSpPr>
          <p:cNvPr id="175" name="Google Shape;175;p25"/>
          <p:cNvSpPr txBox="1"/>
          <p:nvPr/>
        </p:nvSpPr>
        <p:spPr>
          <a:xfrm>
            <a:off x="311700" y="1212150"/>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Gender</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Hair style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Eye Color/Shape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Clothing style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Mouth</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Face contour/orientation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Facial expression</a:t>
            </a:r>
            <a:endParaRPr sz="1800">
              <a:solidFill>
                <a:schemeClr val="dk1"/>
              </a:solidFill>
            </a:endParaRPr>
          </a:p>
          <a:p>
            <a:pPr indent="0" lvl="0" marL="457200" rtl="0" algn="l">
              <a:lnSpc>
                <a:spcPct val="115000"/>
              </a:lnSpc>
              <a:spcBef>
                <a:spcPts val="1200"/>
              </a:spcBef>
              <a:spcAft>
                <a:spcPts val="1200"/>
              </a:spcAft>
              <a:buNone/>
            </a:pPr>
            <a:r>
              <a:t/>
            </a:r>
            <a:endParaRPr sz="1800">
              <a:solidFill>
                <a:srgbClr val="595959"/>
              </a:solidFill>
            </a:endParaRPr>
          </a:p>
        </p:txBody>
      </p:sp>
      <p:pic>
        <p:nvPicPr>
          <p:cNvPr id="176" name="Google Shape;176;p25"/>
          <p:cNvPicPr preferRelativeResize="0"/>
          <p:nvPr/>
        </p:nvPicPr>
        <p:blipFill>
          <a:blip r:embed="rId3">
            <a:alphaModFix/>
          </a:blip>
          <a:stretch>
            <a:fillRect/>
          </a:stretch>
        </p:blipFill>
        <p:spPr>
          <a:xfrm>
            <a:off x="4991374" y="1176813"/>
            <a:ext cx="3680150" cy="37698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Manipulating a single attribute in Z representation</a:t>
            </a:r>
            <a:endParaRPr sz="2800">
              <a:solidFill>
                <a:srgbClr val="000000"/>
              </a:solidFill>
            </a:endParaRPr>
          </a:p>
        </p:txBody>
      </p:sp>
      <p:sp>
        <p:nvSpPr>
          <p:cNvPr id="182" name="Google Shape;182;p26"/>
          <p:cNvSpPr txBox="1"/>
          <p:nvPr/>
        </p:nvSpPr>
        <p:spPr>
          <a:xfrm>
            <a:off x="311700" y="1212150"/>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Selected 10 Z variables (ie. 1st, 10th, 20th…, 90th in the Z representation)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Adjusted them by multiplying them with a manipulation factor K that ranges from -3 to 3.</a:t>
            </a:r>
            <a:endParaRPr b="1" sz="2600">
              <a:solidFill>
                <a:schemeClr val="dk2"/>
              </a:solidFill>
              <a:latin typeface="Raleway"/>
              <a:ea typeface="Raleway"/>
              <a:cs typeface="Raleway"/>
              <a:sym typeface="Raleway"/>
            </a:endParaRPr>
          </a:p>
          <a:p>
            <a:pPr indent="0" lvl="0" marL="0" rtl="0" algn="l">
              <a:lnSpc>
                <a:spcPct val="115000"/>
              </a:lnSpc>
              <a:spcBef>
                <a:spcPts val="1200"/>
              </a:spcBef>
              <a:spcAft>
                <a:spcPts val="0"/>
              </a:spcAft>
              <a:buNone/>
            </a:pPr>
            <a:r>
              <a:t/>
            </a:r>
            <a:endParaRPr sz="1800">
              <a:solidFill>
                <a:schemeClr val="dk1"/>
              </a:solidFill>
            </a:endParaRPr>
          </a:p>
          <a:p>
            <a:pPr indent="0" lvl="0" marL="457200" rtl="0" algn="l">
              <a:lnSpc>
                <a:spcPct val="115000"/>
              </a:lnSpc>
              <a:spcBef>
                <a:spcPts val="1200"/>
              </a:spcBef>
              <a:spcAft>
                <a:spcPts val="1200"/>
              </a:spcAft>
              <a:buNone/>
            </a:pPr>
            <a:r>
              <a:t/>
            </a:r>
            <a:endParaRPr sz="1800">
              <a:solidFill>
                <a:srgbClr val="595959"/>
              </a:solidFill>
            </a:endParaRPr>
          </a:p>
        </p:txBody>
      </p:sp>
      <p:sp>
        <p:nvSpPr>
          <p:cNvPr id="183" name="Google Shape;183;p26"/>
          <p:cNvSpPr/>
          <p:nvPr/>
        </p:nvSpPr>
        <p:spPr>
          <a:xfrm>
            <a:off x="1873850" y="2626550"/>
            <a:ext cx="292500" cy="19623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Z</a:t>
            </a:r>
            <a:endParaRPr/>
          </a:p>
        </p:txBody>
      </p:sp>
      <p:sp>
        <p:nvSpPr>
          <p:cNvPr id="184" name="Google Shape;184;p26"/>
          <p:cNvSpPr/>
          <p:nvPr/>
        </p:nvSpPr>
        <p:spPr>
          <a:xfrm>
            <a:off x="2727050" y="3528500"/>
            <a:ext cx="1657500" cy="12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6"/>
          <p:cNvPicPr preferRelativeResize="0"/>
          <p:nvPr/>
        </p:nvPicPr>
        <p:blipFill>
          <a:blip r:embed="rId3">
            <a:alphaModFix/>
          </a:blip>
          <a:stretch>
            <a:fillRect/>
          </a:stretch>
        </p:blipFill>
        <p:spPr>
          <a:xfrm>
            <a:off x="5396888" y="2919038"/>
            <a:ext cx="1171575" cy="1171575"/>
          </a:xfrm>
          <a:prstGeom prst="rect">
            <a:avLst/>
          </a:prstGeom>
          <a:noFill/>
          <a:ln>
            <a:noFill/>
          </a:ln>
        </p:spPr>
      </p:pic>
      <p:sp>
        <p:nvSpPr>
          <p:cNvPr id="186" name="Google Shape;186;p26"/>
          <p:cNvSpPr/>
          <p:nvPr/>
        </p:nvSpPr>
        <p:spPr>
          <a:xfrm>
            <a:off x="1770200" y="2626550"/>
            <a:ext cx="499800" cy="29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1st</a:t>
            </a:r>
            <a:endParaRPr/>
          </a:p>
        </p:txBody>
      </p:sp>
      <p:pic>
        <p:nvPicPr>
          <p:cNvPr id="187" name="Google Shape;187;p26"/>
          <p:cNvPicPr preferRelativeResize="0"/>
          <p:nvPr/>
        </p:nvPicPr>
        <p:blipFill rotWithShape="1">
          <a:blip r:embed="rId4">
            <a:alphaModFix/>
          </a:blip>
          <a:srcRect b="90167" l="0" r="0" t="1945"/>
          <a:stretch/>
        </p:blipFill>
        <p:spPr>
          <a:xfrm>
            <a:off x="3518863" y="4183187"/>
            <a:ext cx="5098299" cy="405663"/>
          </a:xfrm>
          <a:prstGeom prst="rect">
            <a:avLst/>
          </a:prstGeom>
          <a:noFill/>
          <a:ln>
            <a:noFill/>
          </a:ln>
        </p:spPr>
      </p:pic>
      <p:sp>
        <p:nvSpPr>
          <p:cNvPr id="188" name="Google Shape;188;p26"/>
          <p:cNvSpPr txBox="1"/>
          <p:nvPr/>
        </p:nvSpPr>
        <p:spPr>
          <a:xfrm>
            <a:off x="5465337" y="2572700"/>
            <a:ext cx="103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Original Z</a:t>
            </a:r>
            <a:endParaRPr/>
          </a:p>
        </p:txBody>
      </p:sp>
      <p:sp>
        <p:nvSpPr>
          <p:cNvPr id="189" name="Google Shape;189;p26"/>
          <p:cNvSpPr txBox="1"/>
          <p:nvPr/>
        </p:nvSpPr>
        <p:spPr>
          <a:xfrm>
            <a:off x="3458350" y="4588850"/>
            <a:ext cx="63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K=-3</a:t>
            </a:r>
            <a:endParaRPr/>
          </a:p>
        </p:txBody>
      </p:sp>
      <p:sp>
        <p:nvSpPr>
          <p:cNvPr id="190" name="Google Shape;190;p26"/>
          <p:cNvSpPr txBox="1"/>
          <p:nvPr/>
        </p:nvSpPr>
        <p:spPr>
          <a:xfrm>
            <a:off x="8127900" y="4588850"/>
            <a:ext cx="63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K=3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7"/>
          <p:cNvPicPr preferRelativeResize="0"/>
          <p:nvPr/>
        </p:nvPicPr>
        <p:blipFill rotWithShape="1">
          <a:blip r:embed="rId3">
            <a:alphaModFix/>
          </a:blip>
          <a:srcRect b="0" l="0" r="2210" t="0"/>
          <a:stretch/>
        </p:blipFill>
        <p:spPr>
          <a:xfrm>
            <a:off x="387000" y="527150"/>
            <a:ext cx="8676499" cy="4395975"/>
          </a:xfrm>
          <a:prstGeom prst="rect">
            <a:avLst/>
          </a:prstGeom>
          <a:noFill/>
          <a:ln>
            <a:noFill/>
          </a:ln>
        </p:spPr>
      </p:pic>
      <p:sp>
        <p:nvSpPr>
          <p:cNvPr id="196" name="Google Shape;196;p27"/>
          <p:cNvSpPr txBox="1"/>
          <p:nvPr/>
        </p:nvSpPr>
        <p:spPr>
          <a:xfrm>
            <a:off x="147475" y="633000"/>
            <a:ext cx="52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1st</a:t>
            </a:r>
            <a:endParaRPr sz="1300"/>
          </a:p>
        </p:txBody>
      </p:sp>
      <p:sp>
        <p:nvSpPr>
          <p:cNvPr id="197" name="Google Shape;197;p27"/>
          <p:cNvSpPr txBox="1"/>
          <p:nvPr/>
        </p:nvSpPr>
        <p:spPr>
          <a:xfrm>
            <a:off x="147475" y="1017900"/>
            <a:ext cx="52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10th</a:t>
            </a:r>
            <a:endParaRPr sz="1300"/>
          </a:p>
        </p:txBody>
      </p:sp>
      <p:sp>
        <p:nvSpPr>
          <p:cNvPr id="198" name="Google Shape;198;p27"/>
          <p:cNvSpPr txBox="1"/>
          <p:nvPr/>
        </p:nvSpPr>
        <p:spPr>
          <a:xfrm>
            <a:off x="147475" y="1491025"/>
            <a:ext cx="52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20th</a:t>
            </a:r>
            <a:endParaRPr sz="1300"/>
          </a:p>
        </p:txBody>
      </p:sp>
      <p:sp>
        <p:nvSpPr>
          <p:cNvPr id="199" name="Google Shape;199;p27"/>
          <p:cNvSpPr txBox="1"/>
          <p:nvPr/>
        </p:nvSpPr>
        <p:spPr>
          <a:xfrm>
            <a:off x="147475" y="1875925"/>
            <a:ext cx="52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30th</a:t>
            </a:r>
            <a:endParaRPr sz="1300"/>
          </a:p>
        </p:txBody>
      </p:sp>
      <p:sp>
        <p:nvSpPr>
          <p:cNvPr id="200" name="Google Shape;200;p27"/>
          <p:cNvSpPr txBox="1"/>
          <p:nvPr/>
        </p:nvSpPr>
        <p:spPr>
          <a:xfrm>
            <a:off x="147475" y="2349050"/>
            <a:ext cx="52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40th</a:t>
            </a:r>
            <a:endParaRPr sz="1300"/>
          </a:p>
        </p:txBody>
      </p:sp>
      <p:sp>
        <p:nvSpPr>
          <p:cNvPr id="201" name="Google Shape;201;p27"/>
          <p:cNvSpPr txBox="1"/>
          <p:nvPr/>
        </p:nvSpPr>
        <p:spPr>
          <a:xfrm>
            <a:off x="147475" y="2822175"/>
            <a:ext cx="52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50th</a:t>
            </a:r>
            <a:endParaRPr sz="1300"/>
          </a:p>
        </p:txBody>
      </p:sp>
      <p:sp>
        <p:nvSpPr>
          <p:cNvPr id="202" name="Google Shape;202;p27"/>
          <p:cNvSpPr txBox="1"/>
          <p:nvPr/>
        </p:nvSpPr>
        <p:spPr>
          <a:xfrm>
            <a:off x="147475" y="3207075"/>
            <a:ext cx="52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60th</a:t>
            </a:r>
            <a:endParaRPr sz="1300"/>
          </a:p>
        </p:txBody>
      </p:sp>
      <p:sp>
        <p:nvSpPr>
          <p:cNvPr id="203" name="Google Shape;203;p27"/>
          <p:cNvSpPr txBox="1"/>
          <p:nvPr/>
        </p:nvSpPr>
        <p:spPr>
          <a:xfrm>
            <a:off x="147475" y="3680200"/>
            <a:ext cx="52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70th</a:t>
            </a:r>
            <a:endParaRPr sz="1300"/>
          </a:p>
        </p:txBody>
      </p:sp>
      <p:sp>
        <p:nvSpPr>
          <p:cNvPr id="204" name="Google Shape;204;p27"/>
          <p:cNvSpPr txBox="1"/>
          <p:nvPr/>
        </p:nvSpPr>
        <p:spPr>
          <a:xfrm>
            <a:off x="147475" y="4065100"/>
            <a:ext cx="52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80th</a:t>
            </a:r>
            <a:endParaRPr sz="1300"/>
          </a:p>
        </p:txBody>
      </p:sp>
      <p:sp>
        <p:nvSpPr>
          <p:cNvPr id="205" name="Google Shape;205;p27"/>
          <p:cNvSpPr txBox="1"/>
          <p:nvPr/>
        </p:nvSpPr>
        <p:spPr>
          <a:xfrm>
            <a:off x="147475" y="4538225"/>
            <a:ext cx="52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90th</a:t>
            </a:r>
            <a:endParaRPr sz="1300"/>
          </a:p>
        </p:txBody>
      </p:sp>
      <p:sp>
        <p:nvSpPr>
          <p:cNvPr id="206" name="Google Shape;206;p27"/>
          <p:cNvSpPr txBox="1"/>
          <p:nvPr/>
        </p:nvSpPr>
        <p:spPr>
          <a:xfrm>
            <a:off x="573100" y="159875"/>
            <a:ext cx="69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K = -3</a:t>
            </a:r>
            <a:endParaRPr sz="1300"/>
          </a:p>
        </p:txBody>
      </p:sp>
      <p:sp>
        <p:nvSpPr>
          <p:cNvPr id="207" name="Google Shape;207;p27"/>
          <p:cNvSpPr txBox="1"/>
          <p:nvPr/>
        </p:nvSpPr>
        <p:spPr>
          <a:xfrm>
            <a:off x="8454000" y="159875"/>
            <a:ext cx="69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K = 3</a:t>
            </a:r>
            <a:endParaRPr sz="1300"/>
          </a:p>
        </p:txBody>
      </p:sp>
      <p:cxnSp>
        <p:nvCxnSpPr>
          <p:cNvPr id="208" name="Google Shape;208;p27"/>
          <p:cNvCxnSpPr>
            <a:stCxn id="206" idx="3"/>
            <a:endCxn id="207" idx="1"/>
          </p:cNvCxnSpPr>
          <p:nvPr/>
        </p:nvCxnSpPr>
        <p:spPr>
          <a:xfrm>
            <a:off x="1263100" y="352325"/>
            <a:ext cx="7191000" cy="0"/>
          </a:xfrm>
          <a:prstGeom prst="straightConnector1">
            <a:avLst/>
          </a:prstGeom>
          <a:noFill/>
          <a:ln cap="flat" cmpd="sng" w="9525">
            <a:solidFill>
              <a:schemeClr val="dk2"/>
            </a:solidFill>
            <a:prstDash val="solid"/>
            <a:round/>
            <a:headEnd len="med" w="med" type="none"/>
            <a:tailEnd len="med" w="med" type="triangle"/>
          </a:ln>
        </p:spPr>
      </p:cxnSp>
      <p:sp>
        <p:nvSpPr>
          <p:cNvPr id="209" name="Google Shape;209;p27"/>
          <p:cNvSpPr/>
          <p:nvPr/>
        </p:nvSpPr>
        <p:spPr>
          <a:xfrm>
            <a:off x="147600" y="568875"/>
            <a:ext cx="8916000" cy="447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147475" y="1402800"/>
            <a:ext cx="8916000" cy="447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8"/>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16" name="Google Shape;216;p28"/>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17" name="Google Shape;217;p28"/>
          <p:cNvPicPr preferRelativeResize="0"/>
          <p:nvPr/>
        </p:nvPicPr>
        <p:blipFill>
          <a:blip r:embed="rId3">
            <a:alphaModFix/>
          </a:blip>
          <a:stretch>
            <a:fillRect/>
          </a:stretch>
        </p:blipFill>
        <p:spPr>
          <a:xfrm>
            <a:off x="394838" y="632999"/>
            <a:ext cx="8597126" cy="4259401"/>
          </a:xfrm>
          <a:prstGeom prst="rect">
            <a:avLst/>
          </a:prstGeom>
          <a:noFill/>
          <a:ln>
            <a:noFill/>
          </a:ln>
        </p:spPr>
      </p:pic>
      <p:sp>
        <p:nvSpPr>
          <p:cNvPr id="218" name="Google Shape;218;p28"/>
          <p:cNvSpPr txBox="1"/>
          <p:nvPr/>
        </p:nvSpPr>
        <p:spPr>
          <a:xfrm>
            <a:off x="484163" y="171900"/>
            <a:ext cx="69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K = -3</a:t>
            </a:r>
            <a:endParaRPr sz="1300"/>
          </a:p>
        </p:txBody>
      </p:sp>
      <p:sp>
        <p:nvSpPr>
          <p:cNvPr id="219" name="Google Shape;219;p28"/>
          <p:cNvSpPr txBox="1"/>
          <p:nvPr/>
        </p:nvSpPr>
        <p:spPr>
          <a:xfrm>
            <a:off x="8288863" y="171900"/>
            <a:ext cx="69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K = 3</a:t>
            </a:r>
            <a:endParaRPr sz="1300"/>
          </a:p>
        </p:txBody>
      </p:sp>
      <p:cxnSp>
        <p:nvCxnSpPr>
          <p:cNvPr id="220" name="Google Shape;220;p28"/>
          <p:cNvCxnSpPr>
            <a:stCxn id="218" idx="3"/>
            <a:endCxn id="219" idx="1"/>
          </p:cNvCxnSpPr>
          <p:nvPr/>
        </p:nvCxnSpPr>
        <p:spPr>
          <a:xfrm>
            <a:off x="1174163" y="364350"/>
            <a:ext cx="7114800" cy="0"/>
          </a:xfrm>
          <a:prstGeom prst="straightConnector1">
            <a:avLst/>
          </a:prstGeom>
          <a:noFill/>
          <a:ln cap="flat" cmpd="sng" w="9525">
            <a:solidFill>
              <a:schemeClr val="dk2"/>
            </a:solidFill>
            <a:prstDash val="solid"/>
            <a:round/>
            <a:headEnd len="med" w="med" type="none"/>
            <a:tailEnd len="med" w="med" type="triangle"/>
          </a:ln>
        </p:spPr>
      </p:cxnSp>
      <p:sp>
        <p:nvSpPr>
          <p:cNvPr id="221" name="Google Shape;221;p28"/>
          <p:cNvSpPr txBox="1"/>
          <p:nvPr/>
        </p:nvSpPr>
        <p:spPr>
          <a:xfrm>
            <a:off x="147475" y="633000"/>
            <a:ext cx="52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1st</a:t>
            </a:r>
            <a:endParaRPr sz="1300"/>
          </a:p>
        </p:txBody>
      </p:sp>
      <p:sp>
        <p:nvSpPr>
          <p:cNvPr id="222" name="Google Shape;222;p28"/>
          <p:cNvSpPr txBox="1"/>
          <p:nvPr/>
        </p:nvSpPr>
        <p:spPr>
          <a:xfrm>
            <a:off x="147475" y="1017900"/>
            <a:ext cx="52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10th</a:t>
            </a:r>
            <a:endParaRPr sz="1300"/>
          </a:p>
        </p:txBody>
      </p:sp>
      <p:sp>
        <p:nvSpPr>
          <p:cNvPr id="223" name="Google Shape;223;p28"/>
          <p:cNvSpPr txBox="1"/>
          <p:nvPr/>
        </p:nvSpPr>
        <p:spPr>
          <a:xfrm>
            <a:off x="147475" y="1491025"/>
            <a:ext cx="52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20th</a:t>
            </a:r>
            <a:endParaRPr sz="1300"/>
          </a:p>
        </p:txBody>
      </p:sp>
      <p:sp>
        <p:nvSpPr>
          <p:cNvPr id="224" name="Google Shape;224;p28"/>
          <p:cNvSpPr txBox="1"/>
          <p:nvPr/>
        </p:nvSpPr>
        <p:spPr>
          <a:xfrm>
            <a:off x="147475" y="1875925"/>
            <a:ext cx="52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30th</a:t>
            </a:r>
            <a:endParaRPr sz="1300"/>
          </a:p>
        </p:txBody>
      </p:sp>
      <p:sp>
        <p:nvSpPr>
          <p:cNvPr id="225" name="Google Shape;225;p28"/>
          <p:cNvSpPr txBox="1"/>
          <p:nvPr/>
        </p:nvSpPr>
        <p:spPr>
          <a:xfrm>
            <a:off x="147475" y="2349050"/>
            <a:ext cx="52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40th</a:t>
            </a:r>
            <a:endParaRPr sz="1300"/>
          </a:p>
        </p:txBody>
      </p:sp>
      <p:sp>
        <p:nvSpPr>
          <p:cNvPr id="226" name="Google Shape;226;p28"/>
          <p:cNvSpPr txBox="1"/>
          <p:nvPr/>
        </p:nvSpPr>
        <p:spPr>
          <a:xfrm>
            <a:off x="147475" y="2822175"/>
            <a:ext cx="52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50th</a:t>
            </a:r>
            <a:endParaRPr sz="1300"/>
          </a:p>
        </p:txBody>
      </p:sp>
      <p:sp>
        <p:nvSpPr>
          <p:cNvPr id="227" name="Google Shape;227;p28"/>
          <p:cNvSpPr txBox="1"/>
          <p:nvPr/>
        </p:nvSpPr>
        <p:spPr>
          <a:xfrm>
            <a:off x="147475" y="3207075"/>
            <a:ext cx="52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60th</a:t>
            </a:r>
            <a:endParaRPr sz="1300"/>
          </a:p>
        </p:txBody>
      </p:sp>
      <p:sp>
        <p:nvSpPr>
          <p:cNvPr id="228" name="Google Shape;228;p28"/>
          <p:cNvSpPr txBox="1"/>
          <p:nvPr/>
        </p:nvSpPr>
        <p:spPr>
          <a:xfrm>
            <a:off x="147475" y="3680200"/>
            <a:ext cx="52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70th</a:t>
            </a:r>
            <a:endParaRPr sz="1300"/>
          </a:p>
        </p:txBody>
      </p:sp>
      <p:sp>
        <p:nvSpPr>
          <p:cNvPr id="229" name="Google Shape;229;p28"/>
          <p:cNvSpPr txBox="1"/>
          <p:nvPr/>
        </p:nvSpPr>
        <p:spPr>
          <a:xfrm>
            <a:off x="147475" y="4065100"/>
            <a:ext cx="52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80th</a:t>
            </a:r>
            <a:endParaRPr sz="1300"/>
          </a:p>
        </p:txBody>
      </p:sp>
      <p:sp>
        <p:nvSpPr>
          <p:cNvPr id="230" name="Google Shape;230;p28"/>
          <p:cNvSpPr txBox="1"/>
          <p:nvPr/>
        </p:nvSpPr>
        <p:spPr>
          <a:xfrm>
            <a:off x="147475" y="4538225"/>
            <a:ext cx="52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90th</a:t>
            </a:r>
            <a:endParaRPr sz="1300"/>
          </a:p>
        </p:txBody>
      </p:sp>
      <p:sp>
        <p:nvSpPr>
          <p:cNvPr id="231" name="Google Shape;231;p28"/>
          <p:cNvSpPr/>
          <p:nvPr/>
        </p:nvSpPr>
        <p:spPr>
          <a:xfrm>
            <a:off x="172675" y="3207075"/>
            <a:ext cx="8720400" cy="858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Loss of Generator and Discriminator</a:t>
            </a:r>
            <a:endParaRPr sz="2800">
              <a:solidFill>
                <a:srgbClr val="000000"/>
              </a:solidFill>
            </a:endParaRPr>
          </a:p>
        </p:txBody>
      </p:sp>
      <p:sp>
        <p:nvSpPr>
          <p:cNvPr id="237" name="Google Shape;237;p29"/>
          <p:cNvSpPr txBox="1"/>
          <p:nvPr/>
        </p:nvSpPr>
        <p:spPr>
          <a:xfrm>
            <a:off x="311700" y="1212150"/>
            <a:ext cx="85206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chemeClr val="dk1"/>
              </a:solidFill>
            </a:endParaRPr>
          </a:p>
          <a:p>
            <a:pPr indent="0" lvl="0" marL="457200" rtl="0" algn="l">
              <a:lnSpc>
                <a:spcPct val="115000"/>
              </a:lnSpc>
              <a:spcBef>
                <a:spcPts val="1200"/>
              </a:spcBef>
              <a:spcAft>
                <a:spcPts val="1200"/>
              </a:spcAft>
              <a:buNone/>
            </a:pPr>
            <a:r>
              <a:t/>
            </a:r>
            <a:endParaRPr sz="1800">
              <a:solidFill>
                <a:srgbClr val="595959"/>
              </a:solidFill>
            </a:endParaRPr>
          </a:p>
        </p:txBody>
      </p:sp>
      <p:pic>
        <p:nvPicPr>
          <p:cNvPr id="238" name="Google Shape;238;p29"/>
          <p:cNvPicPr preferRelativeResize="0"/>
          <p:nvPr/>
        </p:nvPicPr>
        <p:blipFill rotWithShape="1">
          <a:blip r:embed="rId3">
            <a:alphaModFix/>
          </a:blip>
          <a:srcRect b="10884" l="32144" r="29670" t="11758"/>
          <a:stretch/>
        </p:blipFill>
        <p:spPr>
          <a:xfrm>
            <a:off x="5471675" y="1234100"/>
            <a:ext cx="3360625" cy="3372508"/>
          </a:xfrm>
          <a:prstGeom prst="rect">
            <a:avLst/>
          </a:prstGeom>
          <a:noFill/>
          <a:ln>
            <a:noFill/>
          </a:ln>
        </p:spPr>
      </p:pic>
      <p:pic>
        <p:nvPicPr>
          <p:cNvPr id="239" name="Google Shape;239;p29"/>
          <p:cNvPicPr preferRelativeResize="0"/>
          <p:nvPr/>
        </p:nvPicPr>
        <p:blipFill>
          <a:blip r:embed="rId4">
            <a:alphaModFix/>
          </a:blip>
          <a:stretch>
            <a:fillRect/>
          </a:stretch>
        </p:blipFill>
        <p:spPr>
          <a:xfrm>
            <a:off x="311700" y="1563062"/>
            <a:ext cx="4753424" cy="25952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Style</a:t>
            </a:r>
            <a:r>
              <a:rPr lang="en"/>
              <a:t>GAN</a:t>
            </a:r>
            <a:endParaRPr/>
          </a:p>
        </p:txBody>
      </p:sp>
      <p:pic>
        <p:nvPicPr>
          <p:cNvPr id="245" name="Google Shape;245;p30">
            <a:hlinkClick/>
          </p:cNvPr>
          <p:cNvPicPr preferRelativeResize="0"/>
          <p:nvPr/>
        </p:nvPicPr>
        <p:blipFill>
          <a:blip r:embed="rId3">
            <a:alphaModFix/>
          </a:blip>
          <a:stretch>
            <a:fillRect/>
          </a:stretch>
        </p:blipFill>
        <p:spPr>
          <a:xfrm>
            <a:off x="4919874" y="468350"/>
            <a:ext cx="3618700" cy="4206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Style</a:t>
            </a:r>
            <a:r>
              <a:rPr lang="en" sz="2800"/>
              <a:t>GAN </a:t>
            </a:r>
            <a:r>
              <a:rPr lang="en" sz="2800">
                <a:solidFill>
                  <a:srgbClr val="000000"/>
                </a:solidFill>
              </a:rPr>
              <a:t>Method and Model</a:t>
            </a:r>
            <a:endParaRPr sz="2800">
              <a:solidFill>
                <a:srgbClr val="000000"/>
              </a:solidFill>
            </a:endParaRPr>
          </a:p>
        </p:txBody>
      </p:sp>
      <p:pic>
        <p:nvPicPr>
          <p:cNvPr id="251" name="Google Shape;251;p31"/>
          <p:cNvPicPr preferRelativeResize="0"/>
          <p:nvPr/>
        </p:nvPicPr>
        <p:blipFill>
          <a:blip r:embed="rId3">
            <a:alphaModFix/>
          </a:blip>
          <a:stretch>
            <a:fillRect/>
          </a:stretch>
        </p:blipFill>
        <p:spPr>
          <a:xfrm>
            <a:off x="2123625" y="1260475"/>
            <a:ext cx="4273351" cy="3689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Overview</a:t>
            </a:r>
            <a:endParaRPr sz="2800">
              <a:solidFill>
                <a:srgbClr val="000000"/>
              </a:solidFill>
            </a:endParaRPr>
          </a:p>
        </p:txBody>
      </p:sp>
      <p:sp>
        <p:nvSpPr>
          <p:cNvPr id="94" name="Google Shape;94;p14"/>
          <p:cNvSpPr txBox="1"/>
          <p:nvPr/>
        </p:nvSpPr>
        <p:spPr>
          <a:xfrm>
            <a:off x="311700" y="1212150"/>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Motivation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Generative Adversarial Networks (GAN)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Dataset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Experimentation and Results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DCGAN</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StyleGAN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Comparison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Wrap-Up</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Appendix</a:t>
            </a:r>
            <a:endParaRPr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Results and Analysis</a:t>
            </a:r>
            <a:endParaRPr sz="2800">
              <a:solidFill>
                <a:srgbClr val="000000"/>
              </a:solidFill>
            </a:endParaRPr>
          </a:p>
        </p:txBody>
      </p:sp>
      <p:pic>
        <p:nvPicPr>
          <p:cNvPr id="257" name="Google Shape;257;p32" title="project.avi">
            <a:hlinkClick r:id="rId3"/>
          </p:cNvPr>
          <p:cNvPicPr preferRelativeResize="0"/>
          <p:nvPr/>
        </p:nvPicPr>
        <p:blipFill>
          <a:blip r:embed="rId4">
            <a:alphaModFix/>
          </a:blip>
          <a:stretch>
            <a:fillRect/>
          </a:stretch>
        </p:blipFill>
        <p:spPr>
          <a:xfrm>
            <a:off x="534225" y="2366325"/>
            <a:ext cx="2743200" cy="2055511"/>
          </a:xfrm>
          <a:prstGeom prst="rect">
            <a:avLst/>
          </a:prstGeom>
          <a:noFill/>
          <a:ln>
            <a:noFill/>
          </a:ln>
        </p:spPr>
      </p:pic>
      <p:sp>
        <p:nvSpPr>
          <p:cNvPr id="258" name="Google Shape;258;p32"/>
          <p:cNvSpPr/>
          <p:nvPr/>
        </p:nvSpPr>
        <p:spPr>
          <a:xfrm>
            <a:off x="3543750" y="2976013"/>
            <a:ext cx="1142100" cy="836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32"/>
          <p:cNvPicPr preferRelativeResize="0"/>
          <p:nvPr/>
        </p:nvPicPr>
        <p:blipFill>
          <a:blip r:embed="rId5">
            <a:alphaModFix/>
          </a:blip>
          <a:stretch>
            <a:fillRect/>
          </a:stretch>
        </p:blipFill>
        <p:spPr>
          <a:xfrm>
            <a:off x="4952175" y="2304663"/>
            <a:ext cx="3657600" cy="2178829"/>
          </a:xfrm>
          <a:prstGeom prst="rect">
            <a:avLst/>
          </a:prstGeom>
          <a:noFill/>
          <a:ln>
            <a:noFill/>
          </a:ln>
        </p:spPr>
      </p:pic>
      <p:sp>
        <p:nvSpPr>
          <p:cNvPr id="260" name="Google Shape;260;p32"/>
          <p:cNvSpPr txBox="1"/>
          <p:nvPr/>
        </p:nvSpPr>
        <p:spPr>
          <a:xfrm>
            <a:off x="311700" y="1212150"/>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Char char="●"/>
            </a:pPr>
            <a:r>
              <a:rPr lang="en" sz="1800">
                <a:solidFill>
                  <a:schemeClr val="dk1"/>
                </a:solidFill>
              </a:rPr>
              <a:t>Implementation</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Controllability</a:t>
            </a:r>
            <a:endParaRPr sz="1800">
              <a:solidFill>
                <a:srgbClr val="59595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Implementation</a:t>
            </a:r>
            <a:endParaRPr sz="2800">
              <a:solidFill>
                <a:srgbClr val="000000"/>
              </a:solidFill>
            </a:endParaRPr>
          </a:p>
        </p:txBody>
      </p:sp>
      <p:sp>
        <p:nvSpPr>
          <p:cNvPr id="266" name="Google Shape;266;p33"/>
          <p:cNvSpPr txBox="1"/>
          <p:nvPr/>
        </p:nvSpPr>
        <p:spPr>
          <a:xfrm>
            <a:off x="311700" y="1212150"/>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b="1" lang="en" sz="1800">
                <a:solidFill>
                  <a:schemeClr val="dk1"/>
                </a:solidFill>
              </a:rPr>
              <a:t>Convert Images to tfrecords</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Stores data as a sequence of binary strings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Train Model (9+ hours on Colab Pro)</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3500 iterations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Evaluate Model using Fréchet Inception Distance (FID)</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Distance between feature vectors calculated for real and generated</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39.4008</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Image Generation</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Style Mixing</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Truncation of  Ψ</a:t>
            </a:r>
            <a:endParaRPr sz="1800">
              <a:solidFill>
                <a:schemeClr val="dk1"/>
              </a:solidFill>
            </a:endParaRPr>
          </a:p>
          <a:p>
            <a:pPr indent="0" lvl="0" marL="457200" rtl="0" algn="l">
              <a:lnSpc>
                <a:spcPct val="115000"/>
              </a:lnSpc>
              <a:spcBef>
                <a:spcPts val="1200"/>
              </a:spcBef>
              <a:spcAft>
                <a:spcPts val="1200"/>
              </a:spcAft>
              <a:buNone/>
            </a:pPr>
            <a:r>
              <a:t/>
            </a:r>
            <a:endParaRPr sz="1800">
              <a:solidFill>
                <a:srgbClr val="59595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Inter-model Comparison</a:t>
            </a:r>
            <a:endParaRPr sz="2800">
              <a:solidFill>
                <a:srgbClr val="000000"/>
              </a:solidFill>
            </a:endParaRPr>
          </a:p>
        </p:txBody>
      </p:sp>
      <p:pic>
        <p:nvPicPr>
          <p:cNvPr id="272" name="Google Shape;272;p34"/>
          <p:cNvPicPr preferRelativeResize="0"/>
          <p:nvPr/>
        </p:nvPicPr>
        <p:blipFill>
          <a:blip r:embed="rId3">
            <a:alphaModFix/>
          </a:blip>
          <a:stretch>
            <a:fillRect/>
          </a:stretch>
        </p:blipFill>
        <p:spPr>
          <a:xfrm>
            <a:off x="921300" y="1288850"/>
            <a:ext cx="3200400" cy="3200400"/>
          </a:xfrm>
          <a:prstGeom prst="rect">
            <a:avLst/>
          </a:prstGeom>
          <a:noFill/>
          <a:ln>
            <a:noFill/>
          </a:ln>
        </p:spPr>
      </p:pic>
      <p:pic>
        <p:nvPicPr>
          <p:cNvPr id="273" name="Google Shape;273;p34"/>
          <p:cNvPicPr preferRelativeResize="0"/>
          <p:nvPr/>
        </p:nvPicPr>
        <p:blipFill>
          <a:blip r:embed="rId4">
            <a:alphaModFix/>
          </a:blip>
          <a:stretch>
            <a:fillRect/>
          </a:stretch>
        </p:blipFill>
        <p:spPr>
          <a:xfrm>
            <a:off x="5022299" y="1288850"/>
            <a:ext cx="3200400" cy="3200400"/>
          </a:xfrm>
          <a:prstGeom prst="rect">
            <a:avLst/>
          </a:prstGeom>
          <a:noFill/>
          <a:ln>
            <a:noFill/>
          </a:ln>
        </p:spPr>
      </p:pic>
      <p:sp>
        <p:nvSpPr>
          <p:cNvPr id="274" name="Google Shape;274;p34"/>
          <p:cNvSpPr txBox="1"/>
          <p:nvPr/>
        </p:nvSpPr>
        <p:spPr>
          <a:xfrm>
            <a:off x="1208838" y="4536800"/>
            <a:ext cx="262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Genesis</a:t>
            </a:r>
            <a:endParaRPr/>
          </a:p>
        </p:txBody>
      </p:sp>
      <p:sp>
        <p:nvSpPr>
          <p:cNvPr id="275" name="Google Shape;275;p34"/>
          <p:cNvSpPr txBox="1"/>
          <p:nvPr/>
        </p:nvSpPr>
        <p:spPr>
          <a:xfrm>
            <a:off x="5309838" y="4536800"/>
            <a:ext cx="262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Completion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Training Progression</a:t>
            </a:r>
            <a:endParaRPr sz="2800">
              <a:solidFill>
                <a:srgbClr val="000000"/>
              </a:solidFill>
            </a:endParaRPr>
          </a:p>
        </p:txBody>
      </p:sp>
      <p:pic>
        <p:nvPicPr>
          <p:cNvPr id="281" name="Google Shape;281;p35" title="project2.avi">
            <a:hlinkClick r:id="rId3"/>
          </p:cNvPr>
          <p:cNvPicPr preferRelativeResize="0"/>
          <p:nvPr/>
        </p:nvPicPr>
        <p:blipFill>
          <a:blip r:embed="rId4">
            <a:alphaModFix/>
          </a:blip>
          <a:stretch>
            <a:fillRect/>
          </a:stretch>
        </p:blipFill>
        <p:spPr>
          <a:xfrm>
            <a:off x="2743200" y="1152475"/>
            <a:ext cx="3657600" cy="3657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Style Transfer</a:t>
            </a:r>
            <a:endParaRPr sz="2800">
              <a:solidFill>
                <a:srgbClr val="000000"/>
              </a:solidFill>
            </a:endParaRPr>
          </a:p>
        </p:txBody>
      </p:sp>
      <p:sp>
        <p:nvSpPr>
          <p:cNvPr id="287" name="Google Shape;287;p36"/>
          <p:cNvSpPr txBox="1"/>
          <p:nvPr/>
        </p:nvSpPr>
        <p:spPr>
          <a:xfrm>
            <a:off x="351150" y="4077225"/>
            <a:ext cx="8362800" cy="4002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a:t>      </a:t>
            </a:r>
            <a:r>
              <a:rPr lang="en">
                <a:solidFill>
                  <a:srgbClr val="FF0000"/>
                </a:solidFill>
              </a:rPr>
              <a:t>Coarse</a:t>
            </a:r>
            <a:r>
              <a:rPr lang="en"/>
              <a:t>	                 			             </a:t>
            </a:r>
            <a:r>
              <a:rPr lang="en">
                <a:solidFill>
                  <a:srgbClr val="FF9900"/>
                </a:solidFill>
              </a:rPr>
              <a:t>Middle</a:t>
            </a:r>
            <a:r>
              <a:rPr lang="en"/>
              <a:t>					    	    </a:t>
            </a:r>
            <a:r>
              <a:rPr lang="en">
                <a:solidFill>
                  <a:srgbClr val="0000FF"/>
                </a:solidFill>
              </a:rPr>
              <a:t>Fine</a:t>
            </a:r>
            <a:endParaRPr>
              <a:solidFill>
                <a:srgbClr val="0000FF"/>
              </a:solidFill>
            </a:endParaRPr>
          </a:p>
        </p:txBody>
      </p:sp>
      <p:sp>
        <p:nvSpPr>
          <p:cNvPr id="288" name="Google Shape;288;p36"/>
          <p:cNvSpPr txBox="1"/>
          <p:nvPr/>
        </p:nvSpPr>
        <p:spPr>
          <a:xfrm>
            <a:off x="2539950" y="4793000"/>
            <a:ext cx="4064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u="sng">
                <a:solidFill>
                  <a:schemeClr val="hlink"/>
                </a:solidFill>
                <a:hlinkClick action="ppaction://hlinksldjump" r:id="rId3"/>
              </a:rPr>
              <a:t>NVIDIA</a:t>
            </a:r>
            <a:endParaRPr sz="1000"/>
          </a:p>
        </p:txBody>
      </p:sp>
      <p:pic>
        <p:nvPicPr>
          <p:cNvPr id="289" name="Google Shape;289;p36"/>
          <p:cNvPicPr preferRelativeResize="0"/>
          <p:nvPr/>
        </p:nvPicPr>
        <p:blipFill>
          <a:blip r:embed="rId4">
            <a:alphaModFix/>
          </a:blip>
          <a:stretch>
            <a:fillRect/>
          </a:stretch>
        </p:blipFill>
        <p:spPr>
          <a:xfrm>
            <a:off x="3389550" y="1711225"/>
            <a:ext cx="2286000" cy="2366010"/>
          </a:xfrm>
          <a:prstGeom prst="rect">
            <a:avLst/>
          </a:prstGeom>
          <a:noFill/>
          <a:ln>
            <a:noFill/>
          </a:ln>
        </p:spPr>
      </p:pic>
      <p:pic>
        <p:nvPicPr>
          <p:cNvPr id="290" name="Google Shape;290;p36"/>
          <p:cNvPicPr preferRelativeResize="0"/>
          <p:nvPr/>
        </p:nvPicPr>
        <p:blipFill>
          <a:blip r:embed="rId5">
            <a:alphaModFix/>
          </a:blip>
          <a:stretch>
            <a:fillRect/>
          </a:stretch>
        </p:blipFill>
        <p:spPr>
          <a:xfrm>
            <a:off x="6506863" y="1796700"/>
            <a:ext cx="2286000" cy="2331720"/>
          </a:xfrm>
          <a:prstGeom prst="rect">
            <a:avLst/>
          </a:prstGeom>
          <a:noFill/>
          <a:ln>
            <a:noFill/>
          </a:ln>
        </p:spPr>
      </p:pic>
      <p:pic>
        <p:nvPicPr>
          <p:cNvPr id="291" name="Google Shape;291;p36"/>
          <p:cNvPicPr preferRelativeResize="0"/>
          <p:nvPr/>
        </p:nvPicPr>
        <p:blipFill>
          <a:blip r:embed="rId6">
            <a:alphaModFix/>
          </a:blip>
          <a:stretch>
            <a:fillRect/>
          </a:stretch>
        </p:blipFill>
        <p:spPr>
          <a:xfrm>
            <a:off x="351150" y="1711225"/>
            <a:ext cx="2286000" cy="2366010"/>
          </a:xfrm>
          <a:prstGeom prst="rect">
            <a:avLst/>
          </a:prstGeom>
          <a:noFill/>
          <a:ln>
            <a:noFill/>
          </a:ln>
        </p:spPr>
      </p:pic>
      <p:sp>
        <p:nvSpPr>
          <p:cNvPr id="292" name="Google Shape;292;p36"/>
          <p:cNvSpPr/>
          <p:nvPr/>
        </p:nvSpPr>
        <p:spPr>
          <a:xfrm>
            <a:off x="962450" y="2337325"/>
            <a:ext cx="1674600" cy="1740000"/>
          </a:xfrm>
          <a:prstGeom prst="rect">
            <a:avLst/>
          </a:prstGeom>
          <a:noFill/>
          <a:ln cap="flat" cmpd="sng" w="28575">
            <a:solidFill>
              <a:srgbClr val="FF0000"/>
            </a:solidFill>
            <a:prstDash val="solid"/>
            <a:round/>
            <a:headEnd len="sm" w="sm" type="none"/>
            <a:tailEnd len="sm" w="sm" type="none"/>
          </a:ln>
          <a:effectLst>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6"/>
          <p:cNvSpPr/>
          <p:nvPr/>
        </p:nvSpPr>
        <p:spPr>
          <a:xfrm>
            <a:off x="4000950" y="2337325"/>
            <a:ext cx="1674600" cy="1740000"/>
          </a:xfrm>
          <a:prstGeom prst="rect">
            <a:avLst/>
          </a:prstGeom>
          <a:noFill/>
          <a:ln cap="flat" cmpd="sng" w="28575">
            <a:solidFill>
              <a:srgbClr val="FF9900"/>
            </a:solidFill>
            <a:prstDash val="solid"/>
            <a:round/>
            <a:headEnd len="sm" w="sm" type="none"/>
            <a:tailEnd len="sm" w="sm" type="none"/>
          </a:ln>
          <a:effectLst>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6"/>
          <p:cNvSpPr/>
          <p:nvPr/>
        </p:nvSpPr>
        <p:spPr>
          <a:xfrm>
            <a:off x="7118250" y="2388425"/>
            <a:ext cx="1674600" cy="1740000"/>
          </a:xfrm>
          <a:prstGeom prst="rect">
            <a:avLst/>
          </a:prstGeom>
          <a:noFill/>
          <a:ln cap="flat" cmpd="sng" w="28575">
            <a:solidFill>
              <a:srgbClr val="0000FF"/>
            </a:solidFill>
            <a:prstDash val="solid"/>
            <a:round/>
            <a:headEnd len="sm" w="sm" type="none"/>
            <a:tailEnd len="sm" w="sm" type="none"/>
          </a:ln>
          <a:effectLst>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7"/>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T</a:t>
            </a:r>
            <a:r>
              <a:rPr lang="en" sz="2800"/>
              <a:t>runcation Trick (Ψ)</a:t>
            </a:r>
            <a:endParaRPr sz="2800">
              <a:solidFill>
                <a:srgbClr val="000000"/>
              </a:solidFill>
            </a:endParaRPr>
          </a:p>
        </p:txBody>
      </p:sp>
      <p:pic>
        <p:nvPicPr>
          <p:cNvPr id="300" name="Google Shape;300;p37"/>
          <p:cNvPicPr preferRelativeResize="0"/>
          <p:nvPr/>
        </p:nvPicPr>
        <p:blipFill>
          <a:blip r:embed="rId3">
            <a:alphaModFix/>
          </a:blip>
          <a:stretch>
            <a:fillRect/>
          </a:stretch>
        </p:blipFill>
        <p:spPr>
          <a:xfrm>
            <a:off x="1760075" y="2045863"/>
            <a:ext cx="5623875" cy="1874625"/>
          </a:xfrm>
          <a:prstGeom prst="rect">
            <a:avLst/>
          </a:prstGeom>
          <a:noFill/>
          <a:ln>
            <a:noFill/>
          </a:ln>
        </p:spPr>
      </p:pic>
      <p:sp>
        <p:nvSpPr>
          <p:cNvPr id="301" name="Google Shape;301;p37"/>
          <p:cNvSpPr txBox="1"/>
          <p:nvPr>
            <p:ph idx="4294967295" type="body"/>
          </p:nvPr>
        </p:nvSpPr>
        <p:spPr>
          <a:xfrm>
            <a:off x="727650" y="1223025"/>
            <a:ext cx="7688700" cy="769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solidFill>
                  <a:srgbClr val="4A86E8"/>
                </a:solidFill>
              </a:rPr>
              <a:t>	</a:t>
            </a:r>
            <a:r>
              <a:rPr b="1" lang="en" sz="1400">
                <a:solidFill>
                  <a:srgbClr val="4A86E8"/>
                </a:solidFill>
              </a:rPr>
              <a:t>	     	      </a:t>
            </a:r>
            <a:endParaRPr b="1" sz="1400">
              <a:solidFill>
                <a:srgbClr val="4A86E8"/>
              </a:solidFill>
            </a:endParaRPr>
          </a:p>
          <a:p>
            <a:pPr indent="457200" lvl="0" marL="457200" rtl="0" algn="l">
              <a:spcBef>
                <a:spcPts val="1200"/>
              </a:spcBef>
              <a:spcAft>
                <a:spcPts val="1200"/>
              </a:spcAft>
              <a:buNone/>
            </a:pPr>
            <a:r>
              <a:rPr lang="en" sz="1400">
                <a:solidFill>
                  <a:schemeClr val="dk1"/>
                </a:solidFill>
              </a:rPr>
              <a:t>          </a:t>
            </a:r>
            <a:r>
              <a:rPr lang="en" sz="1400">
                <a:solidFill>
                  <a:schemeClr val="dk1"/>
                </a:solidFill>
              </a:rPr>
              <a:t>Ψ=1                Ψ=0.7            Ψ=0.5	           Ψ=0              Ψ=-0.5	           Ψ=-1</a:t>
            </a:r>
            <a:endParaRPr b="1" sz="1400">
              <a:solidFill>
                <a:srgbClr val="4A86E8"/>
              </a:solidFill>
            </a:endParaRPr>
          </a:p>
        </p:txBody>
      </p:sp>
      <p:sp>
        <p:nvSpPr>
          <p:cNvPr id="302" name="Google Shape;302;p37"/>
          <p:cNvSpPr/>
          <p:nvPr/>
        </p:nvSpPr>
        <p:spPr>
          <a:xfrm>
            <a:off x="1325650" y="2353025"/>
            <a:ext cx="245400" cy="1186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Comparison</a:t>
            </a:r>
            <a:endParaRPr sz="2800">
              <a:solidFill>
                <a:srgbClr val="000000"/>
              </a:solidFill>
            </a:endParaRPr>
          </a:p>
        </p:txBody>
      </p:sp>
      <p:sp>
        <p:nvSpPr>
          <p:cNvPr id="308" name="Google Shape;308;p38"/>
          <p:cNvSpPr txBox="1"/>
          <p:nvPr/>
        </p:nvSpPr>
        <p:spPr>
          <a:xfrm>
            <a:off x="311700" y="1212150"/>
            <a:ext cx="85206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chemeClr val="dk1"/>
              </a:solidFill>
            </a:endParaRPr>
          </a:p>
          <a:p>
            <a:pPr indent="0" lvl="0" marL="457200" rtl="0" algn="l">
              <a:lnSpc>
                <a:spcPct val="115000"/>
              </a:lnSpc>
              <a:spcBef>
                <a:spcPts val="1200"/>
              </a:spcBef>
              <a:spcAft>
                <a:spcPts val="1200"/>
              </a:spcAft>
              <a:buNone/>
            </a:pPr>
            <a:r>
              <a:t/>
            </a:r>
            <a:endParaRPr sz="1800">
              <a:solidFill>
                <a:srgbClr val="595959"/>
              </a:solidFill>
            </a:endParaRPr>
          </a:p>
        </p:txBody>
      </p:sp>
      <p:graphicFrame>
        <p:nvGraphicFramePr>
          <p:cNvPr id="309" name="Google Shape;309;p38"/>
          <p:cNvGraphicFramePr/>
          <p:nvPr/>
        </p:nvGraphicFramePr>
        <p:xfrm>
          <a:off x="939850" y="1408180"/>
          <a:ext cx="3000000" cy="3000000"/>
        </p:xfrm>
        <a:graphic>
          <a:graphicData uri="http://schemas.openxmlformats.org/drawingml/2006/table">
            <a:tbl>
              <a:tblPr>
                <a:noFill/>
                <a:tableStyleId>{1208970E-815E-4D18-9F2D-288FBDE52D01}</a:tableStyleId>
              </a:tblPr>
              <a:tblGrid>
                <a:gridCol w="1029375"/>
                <a:gridCol w="1632375"/>
                <a:gridCol w="2767500"/>
                <a:gridCol w="1835025"/>
              </a:tblGrid>
              <a:tr h="6728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a:t>Image Quality</a:t>
                      </a:r>
                      <a:endParaRPr b="1"/>
                    </a:p>
                  </a:txBody>
                  <a:tcPr marT="91425" marB="91425" marR="91425" marL="91425"/>
                </a:tc>
                <a:tc>
                  <a:txBody>
                    <a:bodyPr/>
                    <a:lstStyle/>
                    <a:p>
                      <a:pPr indent="0" lvl="0" marL="0" rtl="0" algn="l">
                        <a:spcBef>
                          <a:spcPts val="0"/>
                        </a:spcBef>
                        <a:spcAft>
                          <a:spcPts val="0"/>
                        </a:spcAft>
                        <a:buNone/>
                      </a:pPr>
                      <a:r>
                        <a:rPr b="1" lang="en"/>
                        <a:t>Feature Extraction</a:t>
                      </a:r>
                      <a:endParaRPr b="1"/>
                    </a:p>
                  </a:txBody>
                  <a:tcPr marT="91425" marB="91425" marR="91425" marL="91425"/>
                </a:tc>
                <a:tc>
                  <a:txBody>
                    <a:bodyPr/>
                    <a:lstStyle/>
                    <a:p>
                      <a:pPr indent="0" lvl="0" marL="0" rtl="0" algn="l">
                        <a:spcBef>
                          <a:spcPts val="0"/>
                        </a:spcBef>
                        <a:spcAft>
                          <a:spcPts val="0"/>
                        </a:spcAft>
                        <a:buNone/>
                      </a:pPr>
                      <a:r>
                        <a:rPr b="1" lang="en"/>
                        <a:t>Style Transformation</a:t>
                      </a:r>
                      <a:endParaRPr b="1"/>
                    </a:p>
                  </a:txBody>
                  <a:tcPr marT="91425" marB="91425" marR="91425" marL="91425"/>
                </a:tc>
              </a:tr>
              <a:tr h="1711425">
                <a:tc>
                  <a:txBody>
                    <a:bodyPr/>
                    <a:lstStyle/>
                    <a:p>
                      <a:pPr indent="0" lvl="0" marL="0" rtl="0" algn="l">
                        <a:spcBef>
                          <a:spcPts val="0"/>
                        </a:spcBef>
                        <a:spcAft>
                          <a:spcPts val="0"/>
                        </a:spcAft>
                        <a:buNone/>
                      </a:pPr>
                      <a:r>
                        <a:rPr b="1" lang="en"/>
                        <a:t>DCGAN</a:t>
                      </a:r>
                      <a:endParaRPr b="1"/>
                    </a:p>
                  </a:txBody>
                  <a:tcPr marT="91425" marB="91425" marR="91425" marL="91425"/>
                </a:tc>
                <a:tc>
                  <a:txBody>
                    <a:bodyPr/>
                    <a:lstStyle/>
                    <a:p>
                      <a:pPr indent="0" lvl="0" marL="0" rtl="0" algn="l">
                        <a:spcBef>
                          <a:spcPts val="0"/>
                        </a:spcBef>
                        <a:spcAft>
                          <a:spcPts val="0"/>
                        </a:spcAft>
                        <a:buNone/>
                      </a:pPr>
                      <a:r>
                        <a:rPr lang="en"/>
                        <a:t>Reasonable Quality with a huge dataset </a:t>
                      </a:r>
                      <a:endParaRPr/>
                    </a:p>
                  </a:txBody>
                  <a:tcPr marT="91425" marB="91425" marR="91425" marL="91425"/>
                </a:tc>
                <a:tc>
                  <a:txBody>
                    <a:bodyPr/>
                    <a:lstStyle/>
                    <a:p>
                      <a:pPr indent="0" lvl="0" marL="0" rtl="0" algn="l">
                        <a:spcBef>
                          <a:spcPts val="0"/>
                        </a:spcBef>
                        <a:spcAft>
                          <a:spcPts val="0"/>
                        </a:spcAft>
                        <a:buNone/>
                      </a:pPr>
                      <a:r>
                        <a:rPr lang="en"/>
                        <a:t>Coarse features including: </a:t>
                      </a:r>
                      <a:endParaRPr/>
                    </a:p>
                    <a:p>
                      <a:pPr indent="0" lvl="0" marL="0" rtl="0" algn="l">
                        <a:spcBef>
                          <a:spcPts val="0"/>
                        </a:spcBef>
                        <a:spcAft>
                          <a:spcPts val="0"/>
                        </a:spcAft>
                        <a:buNone/>
                      </a:pPr>
                      <a:r>
                        <a:rPr lang="en"/>
                        <a:t>Hair color/style, eye position/color, face contour/orientation.</a:t>
                      </a:r>
                      <a:endParaRPr/>
                    </a:p>
                    <a:p>
                      <a:pPr indent="0" lvl="0" marL="0" rtl="0" algn="l">
                        <a:spcBef>
                          <a:spcPts val="0"/>
                        </a:spcBef>
                        <a:spcAft>
                          <a:spcPts val="0"/>
                        </a:spcAft>
                        <a:buNone/>
                      </a:pPr>
                      <a:r>
                        <a:rPr lang="en"/>
                        <a:t>Features are probably entangled</a:t>
                      </a:r>
                      <a:endParaRPr/>
                    </a:p>
                  </a:txBody>
                  <a:tcPr marT="91425" marB="91425" marR="91425" marL="91425"/>
                </a:tc>
                <a:tc>
                  <a:txBody>
                    <a:bodyPr/>
                    <a:lstStyle/>
                    <a:p>
                      <a:pPr indent="0" lvl="0" marL="0" rtl="0" algn="l">
                        <a:spcBef>
                          <a:spcPts val="0"/>
                        </a:spcBef>
                        <a:spcAft>
                          <a:spcPts val="0"/>
                        </a:spcAft>
                        <a:buNone/>
                      </a:pPr>
                      <a:r>
                        <a:rPr lang="en"/>
                        <a:t>No control of style</a:t>
                      </a:r>
                      <a:endParaRPr/>
                    </a:p>
                  </a:txBody>
                  <a:tcPr marT="91425" marB="91425" marR="91425" marL="91425"/>
                </a:tc>
              </a:tr>
              <a:tr h="1057975">
                <a:tc>
                  <a:txBody>
                    <a:bodyPr/>
                    <a:lstStyle/>
                    <a:p>
                      <a:pPr indent="0" lvl="0" marL="0" rtl="0" algn="l">
                        <a:spcBef>
                          <a:spcPts val="0"/>
                        </a:spcBef>
                        <a:spcAft>
                          <a:spcPts val="0"/>
                        </a:spcAft>
                        <a:buNone/>
                      </a:pPr>
                      <a:r>
                        <a:rPr b="1" lang="en"/>
                        <a:t>StyleGAN</a:t>
                      </a:r>
                      <a:endParaRPr b="1"/>
                    </a:p>
                  </a:txBody>
                  <a:tcPr marT="91425" marB="91425" marR="91425" marL="91425"/>
                </a:tc>
                <a:tc>
                  <a:txBody>
                    <a:bodyPr/>
                    <a:lstStyle/>
                    <a:p>
                      <a:pPr indent="0" lvl="0" marL="0" marR="0" rtl="0" algn="l">
                        <a:lnSpc>
                          <a:spcPct val="100000"/>
                        </a:lnSpc>
                        <a:spcBef>
                          <a:spcPts val="0"/>
                        </a:spcBef>
                        <a:spcAft>
                          <a:spcPts val="0"/>
                        </a:spcAft>
                        <a:buNone/>
                      </a:pPr>
                      <a:r>
                        <a:rPr lang="en"/>
                        <a:t>High quality but requires more GPU</a:t>
                      </a:r>
                      <a:endParaRPr/>
                    </a:p>
                  </a:txBody>
                  <a:tcPr marT="91425" marB="91425" marR="91425" marL="91425"/>
                </a:tc>
                <a:tc>
                  <a:txBody>
                    <a:bodyPr/>
                    <a:lstStyle/>
                    <a:p>
                      <a:pPr indent="0" lvl="0" marL="0" marR="0" rtl="0" algn="l">
                        <a:lnSpc>
                          <a:spcPct val="100000"/>
                        </a:lnSpc>
                        <a:spcBef>
                          <a:spcPts val="0"/>
                        </a:spcBef>
                        <a:spcAft>
                          <a:spcPts val="0"/>
                        </a:spcAft>
                        <a:buNone/>
                      </a:pPr>
                      <a:r>
                        <a:rPr lang="en"/>
                        <a:t>Coarse: face shape, pose, hair</a:t>
                      </a:r>
                      <a:endParaRPr/>
                    </a:p>
                    <a:p>
                      <a:pPr indent="0" lvl="0" marL="0" marR="0" rtl="0" algn="l">
                        <a:lnSpc>
                          <a:spcPct val="100000"/>
                        </a:lnSpc>
                        <a:spcBef>
                          <a:spcPts val="0"/>
                        </a:spcBef>
                        <a:spcAft>
                          <a:spcPts val="0"/>
                        </a:spcAft>
                        <a:buNone/>
                      </a:pPr>
                      <a:r>
                        <a:rPr lang="en"/>
                        <a:t>Middle: </a:t>
                      </a:r>
                      <a:r>
                        <a:rPr b="1" lang="en">
                          <a:solidFill>
                            <a:srgbClr val="FF0000"/>
                          </a:solidFill>
                        </a:rPr>
                        <a:t>eyes</a:t>
                      </a:r>
                      <a:r>
                        <a:rPr lang="en"/>
                        <a:t>, mouth</a:t>
                      </a:r>
                      <a:endParaRPr/>
                    </a:p>
                    <a:p>
                      <a:pPr indent="0" lvl="0" marL="0" marR="0" rtl="0" algn="l">
                        <a:lnSpc>
                          <a:spcPct val="100000"/>
                        </a:lnSpc>
                        <a:spcBef>
                          <a:spcPts val="0"/>
                        </a:spcBef>
                        <a:spcAft>
                          <a:spcPts val="0"/>
                        </a:spcAft>
                        <a:buNone/>
                      </a:pPr>
                      <a:r>
                        <a:rPr lang="en"/>
                        <a:t>Fine: color scheme, subtle changes (shading)</a:t>
                      </a:r>
                      <a:endParaRPr/>
                    </a:p>
                  </a:txBody>
                  <a:tcPr marT="91425" marB="91425" marR="91425" marL="91425"/>
                </a:tc>
                <a:tc>
                  <a:txBody>
                    <a:bodyPr/>
                    <a:lstStyle/>
                    <a:p>
                      <a:pPr indent="0" lvl="0" marL="0" rtl="0" algn="l">
                        <a:spcBef>
                          <a:spcPts val="0"/>
                        </a:spcBef>
                        <a:spcAft>
                          <a:spcPts val="0"/>
                        </a:spcAft>
                        <a:buNone/>
                      </a:pPr>
                      <a:r>
                        <a:rPr lang="en"/>
                        <a:t>More control over over styles of the images at different levels: coarse, middle and fine</a:t>
                      </a:r>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9"/>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Wrap-Up</a:t>
            </a:r>
            <a:endParaRPr sz="2800">
              <a:solidFill>
                <a:srgbClr val="000000"/>
              </a:solidFill>
            </a:endParaRPr>
          </a:p>
        </p:txBody>
      </p:sp>
      <p:sp>
        <p:nvSpPr>
          <p:cNvPr id="315" name="Google Shape;315;p39"/>
          <p:cNvSpPr txBox="1"/>
          <p:nvPr/>
        </p:nvSpPr>
        <p:spPr>
          <a:xfrm>
            <a:off x="311700" y="1212150"/>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Arial"/>
              <a:buChar char="●"/>
            </a:pPr>
            <a:r>
              <a:rPr b="1" lang="en" sz="1800">
                <a:solidFill>
                  <a:schemeClr val="dk1"/>
                </a:solidFill>
              </a:rPr>
              <a:t>DCGAN Limitation</a:t>
            </a:r>
            <a:endParaRPr b="1" sz="1800">
              <a:solidFill>
                <a:schemeClr val="dk1"/>
              </a:solidFill>
            </a:endParaRPr>
          </a:p>
          <a:p>
            <a:pPr indent="-342900" lvl="1" marL="914400" rtl="0" algn="l">
              <a:lnSpc>
                <a:spcPct val="115000"/>
              </a:lnSpc>
              <a:spcBef>
                <a:spcPts val="0"/>
              </a:spcBef>
              <a:spcAft>
                <a:spcPts val="0"/>
              </a:spcAft>
              <a:buClr>
                <a:schemeClr val="dk1"/>
              </a:buClr>
              <a:buSzPts val="1800"/>
              <a:buFont typeface="Arial"/>
              <a:buChar char="○"/>
            </a:pPr>
            <a:r>
              <a:rPr lang="en" sz="1800">
                <a:solidFill>
                  <a:schemeClr val="dk1"/>
                </a:solidFill>
              </a:rPr>
              <a:t>Network is relatively inflexible.</a:t>
            </a:r>
            <a:endParaRPr sz="1800">
              <a:solidFill>
                <a:schemeClr val="dk1"/>
              </a:solidFill>
            </a:endParaRPr>
          </a:p>
          <a:p>
            <a:pPr indent="-342900" lvl="1" marL="914400" rtl="0" algn="l">
              <a:lnSpc>
                <a:spcPct val="115000"/>
              </a:lnSpc>
              <a:spcBef>
                <a:spcPts val="0"/>
              </a:spcBef>
              <a:spcAft>
                <a:spcPts val="0"/>
              </a:spcAft>
              <a:buClr>
                <a:schemeClr val="dk1"/>
              </a:buClr>
              <a:buSzPts val="1800"/>
              <a:buFont typeface="Arial"/>
              <a:buChar char="○"/>
            </a:pPr>
            <a:r>
              <a:rPr lang="en" sz="1800">
                <a:solidFill>
                  <a:schemeClr val="dk1"/>
                </a:solidFill>
              </a:rPr>
              <a:t>Result may not be very satisfactory</a:t>
            </a:r>
            <a:endParaRPr sz="1800">
              <a:solidFill>
                <a:schemeClr val="dk1"/>
              </a:solidFill>
            </a:endParaRPr>
          </a:p>
          <a:p>
            <a:pPr indent="-342900" lvl="1" marL="914400" rtl="0" algn="l">
              <a:lnSpc>
                <a:spcPct val="115000"/>
              </a:lnSpc>
              <a:spcBef>
                <a:spcPts val="0"/>
              </a:spcBef>
              <a:spcAft>
                <a:spcPts val="0"/>
              </a:spcAft>
              <a:buClr>
                <a:schemeClr val="dk1"/>
              </a:buClr>
              <a:buSzPts val="1800"/>
              <a:buFont typeface="Arial"/>
              <a:buChar char="○"/>
            </a:pPr>
            <a:r>
              <a:rPr lang="en" sz="1800">
                <a:solidFill>
                  <a:schemeClr val="dk1"/>
                </a:solidFill>
              </a:rPr>
              <a:t>Model cannot specifically control image features of the output. </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Arial"/>
              <a:buChar char="●"/>
            </a:pPr>
            <a:r>
              <a:rPr b="1" lang="en" sz="1800">
                <a:solidFill>
                  <a:schemeClr val="dk1"/>
                </a:solidFill>
              </a:rPr>
              <a:t>StyleGAN Limitation</a:t>
            </a:r>
            <a:endParaRPr b="1" sz="1800">
              <a:solidFill>
                <a:schemeClr val="dk1"/>
              </a:solidFill>
            </a:endParaRPr>
          </a:p>
          <a:p>
            <a:pPr indent="-342900" lvl="1" marL="914400" rtl="0" algn="l">
              <a:lnSpc>
                <a:spcPct val="115000"/>
              </a:lnSpc>
              <a:spcBef>
                <a:spcPts val="0"/>
              </a:spcBef>
              <a:spcAft>
                <a:spcPts val="0"/>
              </a:spcAft>
              <a:buClr>
                <a:schemeClr val="dk1"/>
              </a:buClr>
              <a:buSzPts val="1800"/>
              <a:buFont typeface="Arial"/>
              <a:buChar char="○"/>
            </a:pPr>
            <a:r>
              <a:rPr lang="en" sz="1800">
                <a:solidFill>
                  <a:schemeClr val="dk1"/>
                </a:solidFill>
              </a:rPr>
              <a:t>Computational power (over 9 hrs for 19000 images)</a:t>
            </a:r>
            <a:endParaRPr sz="1800">
              <a:solidFill>
                <a:schemeClr val="dk1"/>
              </a:solidFill>
            </a:endParaRPr>
          </a:p>
          <a:p>
            <a:pPr indent="-342900" lvl="1" marL="914400" rtl="0" algn="l">
              <a:lnSpc>
                <a:spcPct val="115000"/>
              </a:lnSpc>
              <a:spcBef>
                <a:spcPts val="0"/>
              </a:spcBef>
              <a:spcAft>
                <a:spcPts val="0"/>
              </a:spcAft>
              <a:buClr>
                <a:schemeClr val="dk1"/>
              </a:buClr>
              <a:buSzPts val="1800"/>
              <a:buFont typeface="Arial"/>
              <a:buChar char="○"/>
            </a:pPr>
            <a:r>
              <a:rPr lang="en" sz="1800">
                <a:solidFill>
                  <a:schemeClr val="dk1"/>
                </a:solidFill>
              </a:rPr>
              <a:t>Lack of pre-trained model for Anime (exist: car, cat, people)</a:t>
            </a:r>
            <a:endParaRPr sz="1800">
              <a:solidFill>
                <a:schemeClr val="dk1"/>
              </a:solidFill>
            </a:endParaRPr>
          </a:p>
          <a:p>
            <a:pPr indent="-342900" lvl="1" marL="914400" rtl="0" algn="l">
              <a:lnSpc>
                <a:spcPct val="115000"/>
              </a:lnSpc>
              <a:spcBef>
                <a:spcPts val="0"/>
              </a:spcBef>
              <a:spcAft>
                <a:spcPts val="0"/>
              </a:spcAft>
              <a:buClr>
                <a:schemeClr val="dk1"/>
              </a:buClr>
              <a:buSzPts val="1800"/>
              <a:buFont typeface="Arial"/>
              <a:buChar char="○"/>
            </a:pPr>
            <a:r>
              <a:rPr lang="en" sz="1800">
                <a:solidFill>
                  <a:schemeClr val="dk1"/>
                </a:solidFill>
              </a:rPr>
              <a:t>Artifacts creation due to different styles at each level</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Arial"/>
              <a:buChar char="●"/>
            </a:pPr>
            <a:r>
              <a:rPr b="1" lang="en" sz="1800">
                <a:solidFill>
                  <a:schemeClr val="dk1"/>
                </a:solidFill>
              </a:rPr>
              <a:t>Wrap-up</a:t>
            </a:r>
            <a:endParaRPr sz="1800">
              <a:solidFill>
                <a:schemeClr val="dk1"/>
              </a:solidFill>
            </a:endParaRPr>
          </a:p>
          <a:p>
            <a:pPr indent="0" lvl="0" marL="457200" rtl="0" algn="l">
              <a:lnSpc>
                <a:spcPct val="115000"/>
              </a:lnSpc>
              <a:spcBef>
                <a:spcPts val="1200"/>
              </a:spcBef>
              <a:spcAft>
                <a:spcPts val="1200"/>
              </a:spcAft>
              <a:buNone/>
            </a:pPr>
            <a:r>
              <a:t/>
            </a:r>
            <a:endParaRPr sz="1800">
              <a:solidFill>
                <a:srgbClr val="595959"/>
              </a:solidFill>
            </a:endParaRPr>
          </a:p>
        </p:txBody>
      </p:sp>
      <p:pic>
        <p:nvPicPr>
          <p:cNvPr id="316" name="Google Shape;316;p39"/>
          <p:cNvPicPr preferRelativeResize="0"/>
          <p:nvPr/>
        </p:nvPicPr>
        <p:blipFill rotWithShape="1">
          <a:blip r:embed="rId3">
            <a:alphaModFix/>
          </a:blip>
          <a:srcRect b="4223" l="5846" r="0" t="0"/>
          <a:stretch/>
        </p:blipFill>
        <p:spPr>
          <a:xfrm>
            <a:off x="7280025" y="3578075"/>
            <a:ext cx="1311800" cy="1320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0" name="Shape 320"/>
        <p:cNvGrpSpPr/>
        <p:nvPr/>
      </p:nvGrpSpPr>
      <p:grpSpPr>
        <a:xfrm>
          <a:off x="0" y="0"/>
          <a:ext cx="0" cy="0"/>
          <a:chOff x="0" y="0"/>
          <a:chExt cx="0" cy="0"/>
        </a:xfrm>
      </p:grpSpPr>
      <p:pic>
        <p:nvPicPr>
          <p:cNvPr id="321" name="Google Shape;321;p40"/>
          <p:cNvPicPr preferRelativeResize="0"/>
          <p:nvPr/>
        </p:nvPicPr>
        <p:blipFill>
          <a:blip r:embed="rId3">
            <a:alphaModFix/>
          </a:blip>
          <a:stretch>
            <a:fillRect/>
          </a:stretch>
        </p:blipFill>
        <p:spPr>
          <a:xfrm>
            <a:off x="2099388" y="97488"/>
            <a:ext cx="4948526" cy="4948526"/>
          </a:xfrm>
          <a:prstGeom prst="rect">
            <a:avLst/>
          </a:prstGeom>
          <a:noFill/>
          <a:ln>
            <a:noFill/>
          </a:ln>
        </p:spPr>
      </p:pic>
      <p:sp>
        <p:nvSpPr>
          <p:cNvPr id="322" name="Google Shape;322;p40"/>
          <p:cNvSpPr txBox="1"/>
          <p:nvPr/>
        </p:nvSpPr>
        <p:spPr>
          <a:xfrm>
            <a:off x="2528850" y="1740600"/>
            <a:ext cx="40863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chemeClr val="lt1"/>
                </a:solidFill>
                <a:latin typeface="Lato"/>
                <a:ea typeface="Lato"/>
                <a:cs typeface="Lato"/>
                <a:sym typeface="Lato"/>
              </a:rPr>
              <a:t>THANK YOU!</a:t>
            </a:r>
            <a:endParaRPr sz="4800">
              <a:solidFill>
                <a:schemeClr val="lt1"/>
              </a:solidFill>
              <a:latin typeface="Lato"/>
              <a:ea typeface="Lato"/>
              <a:cs typeface="Lato"/>
              <a:sym typeface="Lato"/>
            </a:endParaRPr>
          </a:p>
          <a:p>
            <a:pPr indent="0" lvl="0" marL="0" rtl="0" algn="ctr">
              <a:spcBef>
                <a:spcPts val="0"/>
              </a:spcBef>
              <a:spcAft>
                <a:spcPts val="0"/>
              </a:spcAft>
              <a:buNone/>
            </a:pPr>
            <a:r>
              <a:rPr lang="en" sz="4800">
                <a:solidFill>
                  <a:schemeClr val="lt1"/>
                </a:solidFill>
                <a:latin typeface="Lato"/>
                <a:ea typeface="Lato"/>
                <a:cs typeface="Lato"/>
                <a:sym typeface="Lato"/>
              </a:rPr>
              <a:t>Q &amp; A</a:t>
            </a:r>
            <a:endParaRPr sz="48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Appendix - References</a:t>
            </a:r>
            <a:endParaRPr sz="2800">
              <a:solidFill>
                <a:srgbClr val="000000"/>
              </a:solidFill>
            </a:endParaRPr>
          </a:p>
        </p:txBody>
      </p:sp>
      <p:sp>
        <p:nvSpPr>
          <p:cNvPr id="328" name="Google Shape;328;p41"/>
          <p:cNvSpPr txBox="1"/>
          <p:nvPr/>
        </p:nvSpPr>
        <p:spPr>
          <a:xfrm>
            <a:off x="311700" y="1212150"/>
            <a:ext cx="8520600" cy="3416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Lato"/>
              <a:buChar char="●"/>
            </a:pPr>
            <a:r>
              <a:rPr b="1" lang="en" sz="1700">
                <a:solidFill>
                  <a:schemeClr val="dk1"/>
                </a:solidFill>
              </a:rPr>
              <a:t>NVIDIA – Karras, Laine and Aila, A Style-Based Generator Architecture for Generative Adversarial Networks (2019),</a:t>
            </a:r>
            <a:r>
              <a:rPr lang="en" sz="1700">
                <a:solidFill>
                  <a:schemeClr val="dk1"/>
                </a:solidFill>
              </a:rPr>
              <a:t> </a:t>
            </a:r>
            <a:r>
              <a:rPr lang="en" sz="1700" u="sng">
                <a:solidFill>
                  <a:schemeClr val="hlink"/>
                </a:solidFill>
              </a:rPr>
              <a:t>https://arxiv.org/abs/1812.04948</a:t>
            </a:r>
            <a:endParaRPr sz="1700">
              <a:solidFill>
                <a:schemeClr val="dk1"/>
              </a:solidFill>
            </a:endParaRPr>
          </a:p>
          <a:p>
            <a:pPr indent="-336550" lvl="0" marL="457200" rtl="0" algn="l">
              <a:lnSpc>
                <a:spcPct val="115000"/>
              </a:lnSpc>
              <a:spcBef>
                <a:spcPts val="0"/>
              </a:spcBef>
              <a:spcAft>
                <a:spcPts val="0"/>
              </a:spcAft>
              <a:buClr>
                <a:schemeClr val="dk1"/>
              </a:buClr>
              <a:buSzPts val="1700"/>
              <a:buFont typeface="Lato"/>
              <a:buChar char="●"/>
            </a:pPr>
            <a:r>
              <a:rPr b="1" lang="en" sz="1700">
                <a:solidFill>
                  <a:schemeClr val="dk1"/>
                </a:solidFill>
              </a:rPr>
              <a:t>NVLabs, StyleGAN — Official TensorFlow Implementation, GitHub,</a:t>
            </a:r>
            <a:r>
              <a:rPr lang="en" sz="1700">
                <a:solidFill>
                  <a:schemeClr val="dk1"/>
                </a:solidFill>
              </a:rPr>
              <a:t> </a:t>
            </a:r>
            <a:r>
              <a:rPr lang="en" sz="1700" u="sng">
                <a:solidFill>
                  <a:schemeClr val="hlink"/>
                </a:solidFill>
              </a:rPr>
              <a:t>https://github.com/NVlabs/stylegan</a:t>
            </a:r>
            <a:endParaRPr sz="1700">
              <a:solidFill>
                <a:schemeClr val="dk1"/>
              </a:solidFill>
            </a:endParaRPr>
          </a:p>
          <a:p>
            <a:pPr indent="-336550" lvl="0" marL="457200" rtl="0" algn="l">
              <a:lnSpc>
                <a:spcPct val="115000"/>
              </a:lnSpc>
              <a:spcBef>
                <a:spcPts val="0"/>
              </a:spcBef>
              <a:spcAft>
                <a:spcPts val="0"/>
              </a:spcAft>
              <a:buClr>
                <a:schemeClr val="dk1"/>
              </a:buClr>
              <a:buSzPts val="1700"/>
              <a:buFont typeface="Lato"/>
              <a:buChar char="●"/>
            </a:pPr>
            <a:r>
              <a:rPr b="1" lang="en" sz="1700">
                <a:solidFill>
                  <a:schemeClr val="dk1"/>
                </a:solidFill>
              </a:rPr>
              <a:t>Overview of GAN Structure, Google, </a:t>
            </a:r>
            <a:r>
              <a:rPr lang="en" sz="1700" u="sng">
                <a:solidFill>
                  <a:schemeClr val="hlink"/>
                </a:solidFill>
                <a:hlinkClick r:id="rId3"/>
              </a:rPr>
              <a:t>https://developers.google.com/machine-learning/gan/gan_structure</a:t>
            </a:r>
            <a:endParaRPr sz="1700">
              <a:solidFill>
                <a:schemeClr val="dk1"/>
              </a:solidFill>
            </a:endParaRPr>
          </a:p>
          <a:p>
            <a:pPr indent="-336550" lvl="0" marL="457200" rtl="0" algn="l">
              <a:lnSpc>
                <a:spcPct val="115000"/>
              </a:lnSpc>
              <a:spcBef>
                <a:spcPts val="0"/>
              </a:spcBef>
              <a:spcAft>
                <a:spcPts val="0"/>
              </a:spcAft>
              <a:buClr>
                <a:schemeClr val="dk1"/>
              </a:buClr>
              <a:buSzPts val="1700"/>
              <a:buFont typeface="Lato"/>
              <a:buChar char="●"/>
            </a:pPr>
            <a:r>
              <a:rPr b="1" lang="en" sz="1700">
                <a:solidFill>
                  <a:schemeClr val="dk1"/>
                </a:solidFill>
              </a:rPr>
              <a:t>DCGAN Tutorial, </a:t>
            </a:r>
            <a:r>
              <a:rPr lang="en" sz="1700" u="sng">
                <a:solidFill>
                  <a:schemeClr val="hlink"/>
                </a:solidFill>
                <a:hlinkClick r:id="rId4"/>
              </a:rPr>
              <a:t>https://pytorch.org/tutorials/beginner/dcgan_faces_tutorial.html</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 sz="1700">
                <a:solidFill>
                  <a:schemeClr val="dk1"/>
                </a:solidFill>
              </a:rPr>
              <a:t>Radford, Metz and Chintala, Unsupervised Representation Learning with Deep Convolutional Generative Adversarial Networks, </a:t>
            </a:r>
            <a:r>
              <a:rPr lang="en" sz="1700" u="sng">
                <a:solidFill>
                  <a:schemeClr val="hlink"/>
                </a:solidFill>
                <a:hlinkClick r:id="rId5"/>
              </a:rPr>
              <a:t>https://arxiv.org/abs/1511.06434</a:t>
            </a:r>
            <a:endParaRPr b="1"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 sz="1700">
                <a:solidFill>
                  <a:schemeClr val="dk1"/>
                </a:solidFill>
              </a:rPr>
              <a:t>Goodfellow, et al., Generative Adversarial Networks,</a:t>
            </a:r>
            <a:r>
              <a:rPr lang="en" sz="1700">
                <a:solidFill>
                  <a:schemeClr val="dk1"/>
                </a:solidFill>
              </a:rPr>
              <a:t> </a:t>
            </a:r>
            <a:r>
              <a:rPr lang="en" sz="1700" u="sng">
                <a:solidFill>
                  <a:schemeClr val="hlink"/>
                </a:solidFill>
              </a:rPr>
              <a:t>https://arxiv.org/abs/1406.2661</a:t>
            </a:r>
            <a:endParaRPr sz="1800">
              <a:solidFill>
                <a:srgbClr val="59595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Motivation</a:t>
            </a:r>
            <a:endParaRPr sz="2800">
              <a:solidFill>
                <a:srgbClr val="000000"/>
              </a:solidFill>
            </a:endParaRPr>
          </a:p>
        </p:txBody>
      </p:sp>
      <p:sp>
        <p:nvSpPr>
          <p:cNvPr id="100" name="Google Shape;100;p15"/>
          <p:cNvSpPr txBox="1"/>
          <p:nvPr/>
        </p:nvSpPr>
        <p:spPr>
          <a:xfrm>
            <a:off x="311700" y="1212150"/>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b="1" lang="en" sz="1800">
                <a:solidFill>
                  <a:schemeClr val="dk1"/>
                </a:solidFill>
              </a:rPr>
              <a:t>Why did we choose this project?</a:t>
            </a:r>
            <a:endParaRPr b="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Implement GAN</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Understand the difference between GANs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What are the application of GAN?</a:t>
            </a:r>
            <a:endParaRPr b="1" sz="1800">
              <a:solidFill>
                <a:schemeClr val="dk1"/>
              </a:solidFill>
            </a:endParaRPr>
          </a:p>
          <a:p>
            <a:pPr indent="-342900" lvl="1" marL="914400" marR="0" rtl="0" algn="l">
              <a:lnSpc>
                <a:spcPct val="115000"/>
              </a:lnSpc>
              <a:spcBef>
                <a:spcPts val="0"/>
              </a:spcBef>
              <a:spcAft>
                <a:spcPts val="0"/>
              </a:spcAft>
              <a:buClr>
                <a:schemeClr val="dk1"/>
              </a:buClr>
              <a:buSzPts val="1800"/>
              <a:buChar char="○"/>
            </a:pPr>
            <a:r>
              <a:rPr lang="en" sz="1800">
                <a:solidFill>
                  <a:schemeClr val="dk1"/>
                </a:solidFill>
              </a:rPr>
              <a:t>Generate artificial data (extend from 2,000 original to 100,000)</a:t>
            </a:r>
            <a:endParaRPr sz="1800">
              <a:solidFill>
                <a:schemeClr val="dk1"/>
              </a:solidFill>
            </a:endParaRPr>
          </a:p>
          <a:p>
            <a:pPr indent="-342900" lvl="1" marL="914400" marR="0" rtl="0" algn="l">
              <a:lnSpc>
                <a:spcPct val="115000"/>
              </a:lnSpc>
              <a:spcBef>
                <a:spcPts val="0"/>
              </a:spcBef>
              <a:spcAft>
                <a:spcPts val="0"/>
              </a:spcAft>
              <a:buClr>
                <a:schemeClr val="dk1"/>
              </a:buClr>
              <a:buSzPts val="1800"/>
              <a:buChar char="○"/>
            </a:pPr>
            <a:r>
              <a:rPr lang="en" sz="1800">
                <a:solidFill>
                  <a:schemeClr val="dk1"/>
                </a:solidFill>
              </a:rPr>
              <a:t>Generate similar style images</a:t>
            </a:r>
            <a:r>
              <a:rPr lang="en" sz="1800">
                <a:solidFill>
                  <a:schemeClr val="dk1"/>
                </a:solidFill>
              </a:rPr>
              <a:t> (Cartoon, Anime)</a:t>
            </a:r>
            <a:r>
              <a:rPr lang="en" sz="1800">
                <a:solidFill>
                  <a:schemeClr val="dk1"/>
                </a:solidFill>
              </a:rPr>
              <a:t> </a:t>
            </a:r>
            <a:endParaRPr sz="1800">
              <a:solidFill>
                <a:schemeClr val="dk1"/>
              </a:solidFill>
            </a:endParaRPr>
          </a:p>
          <a:p>
            <a:pPr indent="-342900" lvl="1" marL="914400" marR="0" rtl="0" algn="l">
              <a:lnSpc>
                <a:spcPct val="115000"/>
              </a:lnSpc>
              <a:spcBef>
                <a:spcPts val="0"/>
              </a:spcBef>
              <a:spcAft>
                <a:spcPts val="0"/>
              </a:spcAft>
              <a:buClr>
                <a:schemeClr val="dk1"/>
              </a:buClr>
              <a:buSzPts val="1800"/>
              <a:buChar char="○"/>
            </a:pPr>
            <a:r>
              <a:rPr lang="en" sz="1800">
                <a:solidFill>
                  <a:schemeClr val="dk1"/>
                </a:solidFill>
              </a:rPr>
              <a:t>Generate photorealistic images (Animal, People)</a:t>
            </a:r>
            <a:endParaRPr sz="1800">
              <a:solidFill>
                <a:srgbClr val="59595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rPr>
              <a:t>Motivation</a:t>
            </a:r>
            <a:endParaRPr sz="2800">
              <a:solidFill>
                <a:srgbClr val="000000"/>
              </a:solidFill>
            </a:endParaRPr>
          </a:p>
        </p:txBody>
      </p:sp>
      <p:sp>
        <p:nvSpPr>
          <p:cNvPr id="106" name="Google Shape;106;p16"/>
          <p:cNvSpPr txBox="1"/>
          <p:nvPr/>
        </p:nvSpPr>
        <p:spPr>
          <a:xfrm>
            <a:off x="178075" y="1234100"/>
            <a:ext cx="8520600" cy="3416400"/>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chemeClr val="dk1"/>
              </a:buClr>
              <a:buSzPts val="1800"/>
              <a:buChar char="●"/>
            </a:pPr>
            <a:r>
              <a:rPr lang="en" sz="1800">
                <a:solidFill>
                  <a:schemeClr val="dk1"/>
                </a:solidFill>
              </a:rPr>
              <a:t>Use DCGAN in data augmentation (Khoshgoftaar et al., 2019)</a:t>
            </a:r>
            <a:endParaRPr sz="1800">
              <a:solidFill>
                <a:schemeClr val="dk1"/>
              </a:solidFill>
            </a:endParaRPr>
          </a:p>
          <a:p>
            <a:pPr indent="-342900" lvl="1" marL="914400" marR="0" rtl="0" algn="l">
              <a:lnSpc>
                <a:spcPct val="115000"/>
              </a:lnSpc>
              <a:spcBef>
                <a:spcPts val="0"/>
              </a:spcBef>
              <a:spcAft>
                <a:spcPts val="0"/>
              </a:spcAft>
              <a:buClr>
                <a:schemeClr val="dk1"/>
              </a:buClr>
              <a:buSzPts val="1800"/>
              <a:buChar char="○"/>
            </a:pPr>
            <a:r>
              <a:rPr lang="en" sz="1800">
                <a:solidFill>
                  <a:schemeClr val="dk1"/>
                </a:solidFill>
              </a:rPr>
              <a:t>e.g. Medical imaging for liver lesion classification (Frid-Adar et al.,2018)</a:t>
            </a:r>
            <a:endParaRPr sz="1800"/>
          </a:p>
        </p:txBody>
      </p:sp>
      <p:pic>
        <p:nvPicPr>
          <p:cNvPr id="107" name="Google Shape;107;p16"/>
          <p:cNvPicPr preferRelativeResize="0"/>
          <p:nvPr/>
        </p:nvPicPr>
        <p:blipFill>
          <a:blip r:embed="rId3">
            <a:alphaModFix/>
          </a:blip>
          <a:stretch>
            <a:fillRect/>
          </a:stretch>
        </p:blipFill>
        <p:spPr>
          <a:xfrm>
            <a:off x="3317896" y="1993250"/>
            <a:ext cx="2508202" cy="2541966"/>
          </a:xfrm>
          <a:prstGeom prst="rect">
            <a:avLst/>
          </a:prstGeom>
          <a:noFill/>
          <a:ln>
            <a:noFill/>
          </a:ln>
        </p:spPr>
      </p:pic>
      <p:sp>
        <p:nvSpPr>
          <p:cNvPr id="108" name="Google Shape;108;p16"/>
          <p:cNvSpPr txBox="1"/>
          <p:nvPr/>
        </p:nvSpPr>
        <p:spPr>
          <a:xfrm>
            <a:off x="3387102" y="4535215"/>
            <a:ext cx="243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Synthetic liver lesion ROIs generated with DCGAN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rPr>
              <a:t>Motivation </a:t>
            </a:r>
            <a:endParaRPr sz="2800">
              <a:solidFill>
                <a:srgbClr val="000000"/>
              </a:solidFill>
            </a:endParaRPr>
          </a:p>
        </p:txBody>
      </p:sp>
      <p:sp>
        <p:nvSpPr>
          <p:cNvPr id="114" name="Google Shape;114;p17"/>
          <p:cNvSpPr txBox="1"/>
          <p:nvPr/>
        </p:nvSpPr>
        <p:spPr>
          <a:xfrm>
            <a:off x="178075" y="1234100"/>
            <a:ext cx="8520600" cy="3416400"/>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chemeClr val="dk1"/>
              </a:buClr>
              <a:buSzPts val="1800"/>
              <a:buChar char="●"/>
            </a:pPr>
            <a:r>
              <a:rPr lang="en" sz="1800">
                <a:solidFill>
                  <a:schemeClr val="dk1"/>
                </a:solidFill>
              </a:rPr>
              <a:t>Industrial Applications</a:t>
            </a:r>
            <a:endParaRPr sz="1800">
              <a:solidFill>
                <a:schemeClr val="dk1"/>
              </a:solidFill>
            </a:endParaRPr>
          </a:p>
          <a:p>
            <a:pPr indent="-342900" lvl="1" marL="914400" marR="0" rtl="0" algn="l">
              <a:lnSpc>
                <a:spcPct val="115000"/>
              </a:lnSpc>
              <a:spcBef>
                <a:spcPts val="0"/>
              </a:spcBef>
              <a:spcAft>
                <a:spcPts val="0"/>
              </a:spcAft>
              <a:buClr>
                <a:schemeClr val="dk1"/>
              </a:buClr>
              <a:buSzPts val="1800"/>
              <a:buChar char="○"/>
            </a:pPr>
            <a:r>
              <a:rPr lang="en" sz="1800">
                <a:solidFill>
                  <a:schemeClr val="dk1"/>
                </a:solidFill>
              </a:rPr>
              <a:t>e.g. Generating animation models</a:t>
            </a:r>
            <a:endParaRPr sz="1800">
              <a:solidFill>
                <a:schemeClr val="dk1"/>
              </a:solidFill>
            </a:endParaRPr>
          </a:p>
        </p:txBody>
      </p:sp>
      <p:pic>
        <p:nvPicPr>
          <p:cNvPr id="115" name="Google Shape;115;p17"/>
          <p:cNvPicPr preferRelativeResize="0"/>
          <p:nvPr/>
        </p:nvPicPr>
        <p:blipFill>
          <a:blip r:embed="rId3">
            <a:alphaModFix/>
          </a:blip>
          <a:stretch>
            <a:fillRect/>
          </a:stretch>
        </p:blipFill>
        <p:spPr>
          <a:xfrm>
            <a:off x="3125762" y="2156463"/>
            <a:ext cx="2625226" cy="2625226"/>
          </a:xfrm>
          <a:prstGeom prst="rect">
            <a:avLst/>
          </a:prstGeom>
          <a:noFill/>
          <a:ln>
            <a:noFill/>
          </a:ln>
        </p:spPr>
      </p:pic>
      <p:sp>
        <p:nvSpPr>
          <p:cNvPr id="116" name="Google Shape;116;p17"/>
          <p:cNvSpPr txBox="1"/>
          <p:nvPr/>
        </p:nvSpPr>
        <p:spPr>
          <a:xfrm>
            <a:off x="6383575" y="47817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500"/>
              </a:spcAft>
              <a:buNone/>
            </a:pPr>
            <a:r>
              <a:rPr lang="en"/>
              <a:t>Image credit: </a:t>
            </a:r>
            <a:r>
              <a:rPr lang="en">
                <a:solidFill>
                  <a:srgbClr val="0F1419"/>
                </a:solidFill>
                <a:highlight>
                  <a:srgbClr val="FFFFFF"/>
                </a:highlight>
                <a:uFill>
                  <a:noFill/>
                </a:uFill>
                <a:latin typeface="Roboto"/>
                <a:ea typeface="Roboto"/>
                <a:cs typeface="Roboto"/>
                <a:sym typeface="Roboto"/>
                <a:hlinkClick r:id="rId4">
                  <a:extLst>
                    <a:ext uri="{A12FA001-AC4F-418D-AE19-62706E023703}">
                      <ahyp:hlinkClr val="tx"/>
                    </a:ext>
                  </a:extLst>
                </a:hlinkClick>
              </a:rPr>
              <a:t>Michael Friesen</a:t>
            </a:r>
            <a:endParaRPr>
              <a:solidFill>
                <a:srgbClr val="5B7083"/>
              </a:solidFill>
              <a:highlight>
                <a:srgbClr val="FFFFFF"/>
              </a:highlight>
              <a:uFill>
                <a:noFill/>
              </a:uFill>
              <a:latin typeface="Roboto"/>
              <a:ea typeface="Roboto"/>
              <a:cs typeface="Roboto"/>
              <a:sym typeface="Roboto"/>
              <a:hlinkClick r:id="rId5">
                <a:extLst>
                  <a:ext uri="{A12FA001-AC4F-418D-AE19-62706E023703}">
                    <ahyp:hlinkClr val="tx"/>
                  </a:ext>
                </a:extLst>
              </a:hlinkCli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Traditional GAN</a:t>
            </a:r>
            <a:endParaRPr sz="2800">
              <a:solidFill>
                <a:srgbClr val="000000"/>
              </a:solidFill>
            </a:endParaRPr>
          </a:p>
        </p:txBody>
      </p:sp>
      <p:sp>
        <p:nvSpPr>
          <p:cNvPr id="122" name="Google Shape;122;p18"/>
          <p:cNvSpPr txBox="1"/>
          <p:nvPr/>
        </p:nvSpPr>
        <p:spPr>
          <a:xfrm>
            <a:off x="178075" y="1234100"/>
            <a:ext cx="8520600" cy="3416400"/>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chemeClr val="dk1"/>
              </a:buClr>
              <a:buSzPts val="1800"/>
              <a:buChar char="●"/>
            </a:pPr>
            <a:r>
              <a:rPr lang="en" sz="1800">
                <a:solidFill>
                  <a:schemeClr val="dk1"/>
                </a:solidFill>
              </a:rPr>
              <a:t>A Minimax Game: </a:t>
            </a:r>
            <a:r>
              <a:rPr lang="en" sz="1800">
                <a:solidFill>
                  <a:srgbClr val="FF0000"/>
                </a:solidFill>
              </a:rPr>
              <a:t>Generator (G) </a:t>
            </a:r>
            <a:r>
              <a:rPr lang="en" sz="1800">
                <a:solidFill>
                  <a:schemeClr val="dk1"/>
                </a:solidFill>
              </a:rPr>
              <a:t>versus</a:t>
            </a:r>
            <a:r>
              <a:rPr lang="en" sz="1800">
                <a:solidFill>
                  <a:srgbClr val="0000FF"/>
                </a:solidFill>
              </a:rPr>
              <a:t> Discriminator (D)</a:t>
            </a:r>
            <a:endParaRPr sz="1800">
              <a:solidFill>
                <a:srgbClr val="0000FF"/>
              </a:solidFill>
            </a:endParaRPr>
          </a:p>
          <a:p>
            <a:pPr indent="-342900" lvl="0" marL="457200" marR="0" rtl="0" algn="l">
              <a:lnSpc>
                <a:spcPct val="115000"/>
              </a:lnSpc>
              <a:spcBef>
                <a:spcPts val="0"/>
              </a:spcBef>
              <a:spcAft>
                <a:spcPts val="0"/>
              </a:spcAft>
              <a:buClr>
                <a:schemeClr val="dk1"/>
              </a:buClr>
              <a:buSzPts val="1800"/>
              <a:buChar char="●"/>
            </a:pPr>
            <a:r>
              <a:rPr lang="en" sz="1800">
                <a:solidFill>
                  <a:schemeClr val="dk1"/>
                </a:solidFill>
              </a:rPr>
              <a:t>Shortcoming: No control of the style of what the generator generates</a:t>
            </a:r>
            <a:endParaRPr sz="1800"/>
          </a:p>
          <a:p>
            <a:pPr indent="0" lvl="0" marL="457200" rtl="0" algn="l">
              <a:lnSpc>
                <a:spcPct val="115000"/>
              </a:lnSpc>
              <a:spcBef>
                <a:spcPts val="1200"/>
              </a:spcBef>
              <a:spcAft>
                <a:spcPts val="1200"/>
              </a:spcAft>
              <a:buNone/>
            </a:pPr>
            <a:r>
              <a:t/>
            </a:r>
            <a:endParaRPr sz="1300"/>
          </a:p>
        </p:txBody>
      </p:sp>
      <p:sp>
        <p:nvSpPr>
          <p:cNvPr id="123" name="Google Shape;123;p18"/>
          <p:cNvSpPr txBox="1"/>
          <p:nvPr/>
        </p:nvSpPr>
        <p:spPr>
          <a:xfrm>
            <a:off x="6383575" y="47817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500"/>
              </a:spcAft>
              <a:buNone/>
            </a:pPr>
            <a:r>
              <a:rPr lang="en"/>
              <a:t>Image credit: </a:t>
            </a:r>
            <a:r>
              <a:rPr lang="en">
                <a:highlight>
                  <a:srgbClr val="FFFFFF"/>
                </a:highlight>
                <a:latin typeface="Roboto"/>
                <a:ea typeface="Roboto"/>
                <a:cs typeface="Roboto"/>
                <a:sym typeface="Roboto"/>
              </a:rPr>
              <a:t>Google</a:t>
            </a:r>
            <a:endParaRPr>
              <a:solidFill>
                <a:srgbClr val="5B7083"/>
              </a:solidFill>
              <a:highlight>
                <a:srgbClr val="FFFFFF"/>
              </a:highlight>
              <a:uFill>
                <a:noFill/>
              </a:uFill>
              <a:latin typeface="Roboto"/>
              <a:ea typeface="Roboto"/>
              <a:cs typeface="Roboto"/>
              <a:sym typeface="Roboto"/>
              <a:hlinkClick r:id="rId3">
                <a:extLst>
                  <a:ext uri="{A12FA001-AC4F-418D-AE19-62706E023703}">
                    <ahyp:hlinkClr val="tx"/>
                  </a:ext>
                </a:extLst>
              </a:hlinkClick>
            </a:endParaRPr>
          </a:p>
        </p:txBody>
      </p:sp>
      <p:pic>
        <p:nvPicPr>
          <p:cNvPr id="124" name="Google Shape;124;p18"/>
          <p:cNvPicPr preferRelativeResize="0"/>
          <p:nvPr/>
        </p:nvPicPr>
        <p:blipFill>
          <a:blip r:embed="rId4">
            <a:alphaModFix/>
          </a:blip>
          <a:stretch>
            <a:fillRect/>
          </a:stretch>
        </p:blipFill>
        <p:spPr>
          <a:xfrm>
            <a:off x="2076341" y="2186038"/>
            <a:ext cx="4724062" cy="20649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Dataset</a:t>
            </a:r>
            <a:endParaRPr sz="2800">
              <a:solidFill>
                <a:srgbClr val="000000"/>
              </a:solidFill>
            </a:endParaRPr>
          </a:p>
        </p:txBody>
      </p:sp>
      <p:sp>
        <p:nvSpPr>
          <p:cNvPr id="130" name="Google Shape;130;p19"/>
          <p:cNvSpPr txBox="1"/>
          <p:nvPr/>
        </p:nvSpPr>
        <p:spPr>
          <a:xfrm>
            <a:off x="311700" y="1288350"/>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63,632 anime faces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Image sizes: 60 x 60 ~ 120 x 120</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Different poses, hair, color, year</a:t>
            </a:r>
            <a:endParaRPr sz="1800">
              <a:solidFill>
                <a:schemeClr val="dk1"/>
              </a:solidFill>
            </a:endParaRPr>
          </a:p>
          <a:p>
            <a:pPr indent="0" lvl="0" marL="457200" rtl="0" algn="l">
              <a:lnSpc>
                <a:spcPct val="115000"/>
              </a:lnSpc>
              <a:spcBef>
                <a:spcPts val="1200"/>
              </a:spcBef>
              <a:spcAft>
                <a:spcPts val="1200"/>
              </a:spcAft>
              <a:buNone/>
            </a:pPr>
            <a:r>
              <a:t/>
            </a:r>
            <a:endParaRPr sz="1800">
              <a:solidFill>
                <a:srgbClr val="595959"/>
              </a:solidFill>
            </a:endParaRPr>
          </a:p>
        </p:txBody>
      </p:sp>
      <p:pic>
        <p:nvPicPr>
          <p:cNvPr id="131" name="Google Shape;131;p19"/>
          <p:cNvPicPr preferRelativeResize="0"/>
          <p:nvPr/>
        </p:nvPicPr>
        <p:blipFill>
          <a:blip r:embed="rId3">
            <a:alphaModFix/>
          </a:blip>
          <a:stretch>
            <a:fillRect/>
          </a:stretch>
        </p:blipFill>
        <p:spPr>
          <a:xfrm>
            <a:off x="4572000" y="708875"/>
            <a:ext cx="4078150" cy="4078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0"/>
          <p:cNvPicPr preferRelativeResize="0"/>
          <p:nvPr/>
        </p:nvPicPr>
        <p:blipFill rotWithShape="1">
          <a:blip r:embed="rId3">
            <a:alphaModFix/>
          </a:blip>
          <a:srcRect b="0" l="0" r="48932" t="0"/>
          <a:stretch/>
        </p:blipFill>
        <p:spPr>
          <a:xfrm>
            <a:off x="4799113" y="1630887"/>
            <a:ext cx="4117776" cy="1881475"/>
          </a:xfrm>
          <a:prstGeom prst="rect">
            <a:avLst/>
          </a:prstGeom>
          <a:noFill/>
          <a:ln>
            <a:noFill/>
          </a:ln>
        </p:spPr>
      </p:pic>
      <p:sp>
        <p:nvSpPr>
          <p:cNvPr id="137" name="Google Shape;137;p20"/>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DCGAN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DCGAN </a:t>
            </a:r>
            <a:r>
              <a:rPr lang="en" sz="2800">
                <a:solidFill>
                  <a:srgbClr val="000000"/>
                </a:solidFill>
              </a:rPr>
              <a:t>Method and Model</a:t>
            </a:r>
            <a:endParaRPr sz="2800">
              <a:solidFill>
                <a:srgbClr val="000000"/>
              </a:solidFill>
            </a:endParaRPr>
          </a:p>
        </p:txBody>
      </p:sp>
      <p:sp>
        <p:nvSpPr>
          <p:cNvPr id="143" name="Google Shape;143;p21"/>
          <p:cNvSpPr txBox="1"/>
          <p:nvPr/>
        </p:nvSpPr>
        <p:spPr>
          <a:xfrm>
            <a:off x="0" y="117160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500">
              <a:solidFill>
                <a:srgbClr val="595959"/>
              </a:solidFill>
            </a:endParaRPr>
          </a:p>
          <a:p>
            <a:pPr indent="0" lvl="0" marL="457200" rtl="0" algn="l">
              <a:lnSpc>
                <a:spcPct val="115000"/>
              </a:lnSpc>
              <a:spcBef>
                <a:spcPts val="1200"/>
              </a:spcBef>
              <a:spcAft>
                <a:spcPts val="1200"/>
              </a:spcAft>
              <a:buNone/>
            </a:pPr>
            <a:r>
              <a:t/>
            </a:r>
            <a:endParaRPr sz="1500">
              <a:solidFill>
                <a:srgbClr val="595959"/>
              </a:solidFill>
            </a:endParaRPr>
          </a:p>
        </p:txBody>
      </p:sp>
      <p:pic>
        <p:nvPicPr>
          <p:cNvPr id="144" name="Google Shape;144;p21"/>
          <p:cNvPicPr preferRelativeResize="0"/>
          <p:nvPr/>
        </p:nvPicPr>
        <p:blipFill>
          <a:blip r:embed="rId3">
            <a:alphaModFix/>
          </a:blip>
          <a:stretch>
            <a:fillRect/>
          </a:stretch>
        </p:blipFill>
        <p:spPr>
          <a:xfrm>
            <a:off x="161900" y="1716812"/>
            <a:ext cx="8820201" cy="2058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